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56" r:id="rId3"/>
    <p:sldId id="386" r:id="rId4"/>
    <p:sldId id="429" r:id="rId5"/>
    <p:sldId id="431" r:id="rId6"/>
    <p:sldId id="432" r:id="rId7"/>
    <p:sldId id="433" r:id="rId8"/>
    <p:sldId id="347" r:id="rId9"/>
    <p:sldId id="399" r:id="rId10"/>
    <p:sldId id="435" r:id="rId11"/>
    <p:sldId id="393" r:id="rId12"/>
    <p:sldId id="396" r:id="rId13"/>
    <p:sldId id="389" r:id="rId14"/>
    <p:sldId id="421" r:id="rId15"/>
    <p:sldId id="434" r:id="rId16"/>
    <p:sldId id="426" r:id="rId17"/>
    <p:sldId id="427" r:id="rId18"/>
    <p:sldId id="416" r:id="rId19"/>
    <p:sldId id="417" r:id="rId20"/>
    <p:sldId id="418" r:id="rId21"/>
    <p:sldId id="436" r:id="rId22"/>
    <p:sldId id="437" r:id="rId23"/>
    <p:sldId id="358" r:id="rId24"/>
  </p:sldIdLst>
  <p:sldSz cx="1219517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F4F4"/>
    <a:srgbClr val="3399FF"/>
    <a:srgbClr val="CC6600"/>
    <a:srgbClr val="FF9933"/>
    <a:srgbClr val="FE7164"/>
    <a:srgbClr val="FFFF99"/>
    <a:srgbClr val="FF3399"/>
    <a:srgbClr val="139D90"/>
    <a:srgbClr val="49596D"/>
    <a:srgbClr val="5DB7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048" autoAdjust="0"/>
    <p:restoredTop sz="94434" autoAdjust="0"/>
  </p:normalViewPr>
  <p:slideViewPr>
    <p:cSldViewPr>
      <p:cViewPr>
        <p:scale>
          <a:sx n="100" d="100"/>
          <a:sy n="100" d="100"/>
        </p:scale>
        <p:origin x="-744" y="-45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95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01E9-A5F6-482E-BE66-1153D9633A48}" type="datetimeFigureOut">
              <a:rPr lang="ms-MY" smtClean="0"/>
              <a:pPr/>
              <a:t>09/05/2018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760E-575F-482B-A7AF-82EF3EDEDDE9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8595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5C8C-8CF5-4579-BE0C-E6C08727105C}" type="datetimeFigureOut">
              <a:rPr lang="ms-MY" smtClean="0"/>
              <a:pPr/>
              <a:t>09/05/2018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7F1-F1FD-4FC1-8283-099D597F22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5447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9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7F1-F1FD-4FC1-8283-099D597F22DD}" type="slidenum">
              <a:rPr lang="ms-MY" smtClean="0">
                <a:solidFill>
                  <a:prstClr val="black"/>
                </a:solidFill>
              </a:rPr>
              <a:pPr/>
              <a:t>6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73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9504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1220462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638" y="1752608"/>
            <a:ext cx="10365899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638" y="3611607"/>
            <a:ext cx="10365899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20019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81333"/>
            <a:ext cx="10975658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727" y="274647"/>
            <a:ext cx="237057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41"/>
            <a:ext cx="8434996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="" xmlns:p14="http://schemas.microsoft.com/office/powerpoint/2010/main" val="131846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35076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132739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3845072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386268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2991296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6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="" xmlns:p14="http://schemas.microsoft.com/office/powerpoint/2010/main" val="4095842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FB1C3-F84D-45C9-8E69-ED6F708A453F}" type="datetimeFigureOut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3E6D2-65A2-44D4-8F96-ED693FE81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="" xmlns:p14="http://schemas.microsoft.com/office/powerpoint/2010/main" val="3119187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FB1C3-F84D-45C9-8E69-ED6F708A4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E6D2-65A2-44D4-8F96-ED693FE81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21" y="1059712"/>
            <a:ext cx="10365899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1646" y="2931712"/>
            <a:ext cx="60975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50169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1550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xmlns="" val="131846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857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39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07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xmlns="" val="311918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31985" y="273543"/>
            <a:ext cx="46203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31985" y="641190"/>
            <a:ext cx="4620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215" y="305132"/>
            <a:ext cx="3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400" dirty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/>
          <p:nvPr userDrawn="1"/>
        </p:nvGrpSpPr>
        <p:grpSpPr>
          <a:xfrm>
            <a:off x="347510" y="6409324"/>
            <a:ext cx="224140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933952" y="6409324"/>
            <a:ext cx="224140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853" y="6522684"/>
            <a:ext cx="38109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748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1097565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5410200"/>
            <a:ext cx="538832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4984" y="5410200"/>
            <a:ext cx="539043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759" y="1444301"/>
            <a:ext cx="538832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1444301"/>
            <a:ext cx="539043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20" y="4876800"/>
            <a:ext cx="9978299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4335" y="5355102"/>
            <a:ext cx="530083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520" y="274320"/>
            <a:ext cx="997565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1714" y="6407944"/>
            <a:ext cx="2560987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039" y="5443402"/>
            <a:ext cx="9552887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80" y="189968"/>
            <a:ext cx="1158541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1617" y="6407951"/>
            <a:ext cx="31350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80" y="4865122"/>
            <a:ext cx="10770047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5157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6538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759" y="1481335"/>
            <a:ext cx="10975658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1714" y="6407944"/>
            <a:ext cx="256098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1617" y="6407951"/>
            <a:ext cx="313505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32701" y="6407951"/>
            <a:ext cx="48780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49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content.ugc@gmail.com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ankajugc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49596D"/>
          </a:fgClr>
          <a:bgClr>
            <a:srgbClr val="49596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483" y="0"/>
            <a:ext cx="7033694" cy="316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4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 Workshop for Course Coordinators </a:t>
            </a:r>
          </a:p>
          <a:p>
            <a:endParaRPr lang="ms-MY" sz="4800" b="1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s-MY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s-MY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8" y="457200"/>
            <a:ext cx="4608450" cy="46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2036" y="536170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s-MY" sz="2800" spc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13411" y="3890955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 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Pankaj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Mittal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Additional Secretary, UGC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(Former Vice Chancellor, </a:t>
            </a:r>
            <a:endParaRPr lang="en-US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BPS Women University)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May 10th</a:t>
            </a:r>
            <a:r>
              <a:rPr lang="en-US" sz="3200" b="1" i="1" dirty="0" smtClean="0">
                <a:solidFill>
                  <a:srgbClr val="F4F4F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5499" y="1916833"/>
            <a:ext cx="6889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MOOCs including 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UGC Regulations &amp; its Adoption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9514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434291" cy="7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90" y="893"/>
            <a:ext cx="12192000" cy="1550354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279066" y="350391"/>
            <a:ext cx="3200400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ms-MY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063" y="1717907"/>
            <a:ext cx="1447616" cy="9784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605" y="3145277"/>
            <a:ext cx="759488" cy="810249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3425414" y="2000240"/>
            <a:ext cx="1814917" cy="1143008"/>
          </a:xfrm>
          <a:prstGeom prst="rect">
            <a:avLst/>
          </a:prstGeom>
        </p:spPr>
        <p:txBody>
          <a:bodyPr vert="horz" lIns="121888" tIns="60944" rIns="121888" bIns="60944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UGC/CEC 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 identify  Course Coordinator and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Host Institutes</a:t>
            </a:r>
          </a:p>
          <a:p>
            <a:pPr algn="r">
              <a:lnSpc>
                <a:spcPct val="70000"/>
              </a:lnSpc>
            </a:pPr>
            <a:r>
              <a:rPr lang="en-IN" sz="2799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    </a:t>
            </a:r>
            <a:endParaRPr lang="en-US" sz="27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240067" y="3286124"/>
            <a:ext cx="3896783" cy="2928958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1800" dirty="0" smtClean="0">
                <a:solidFill>
                  <a:schemeClr val="bg2">
                    <a:lumMod val="10000"/>
                  </a:schemeClr>
                </a:solidFill>
                <a:latin typeface="Oswald Regular"/>
                <a:cs typeface="Oswald Regular"/>
              </a:rPr>
              <a:t>Course Coordinator to identify  Content writers/Reviewers / Language Editors/Video presenters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660" y="5311286"/>
            <a:ext cx="1196395" cy="11580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1550" y="4353807"/>
            <a:ext cx="882504" cy="984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637" y="4411415"/>
            <a:ext cx="1036352" cy="76357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1371386" y="6469365"/>
            <a:ext cx="2344943" cy="458199"/>
          </a:xfrm>
          <a:prstGeom prst="rect">
            <a:avLst/>
          </a:prstGeom>
        </p:spPr>
        <p:txBody>
          <a:bodyPr vert="horz" lIns="121888" tIns="60944" rIns="121888" bIns="60944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627516" y="4256960"/>
            <a:ext cx="45719" cy="100734"/>
          </a:xfrm>
          <a:prstGeom prst="rect">
            <a:avLst/>
          </a:prstGeom>
        </p:spPr>
        <p:txBody>
          <a:bodyPr vert="horz" lIns="121888" tIns="60944" rIns="121888" bIns="60944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0580" y="2471977"/>
            <a:ext cx="2060878" cy="215684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4" idx="2"/>
            <a:endCxn id="25" idx="0"/>
          </p:cNvCxnSpPr>
          <p:nvPr/>
        </p:nvCxnSpPr>
        <p:spPr>
          <a:xfrm>
            <a:off x="2490872" y="2696321"/>
            <a:ext cx="13481" cy="448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177" y="4371597"/>
            <a:ext cx="806679" cy="837487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1040700" flipV="1">
            <a:off x="2667823" y="3896272"/>
            <a:ext cx="7114944" cy="1493114"/>
          </a:xfrm>
          <a:prstGeom prst="arc">
            <a:avLst>
              <a:gd name="adj1" fmla="val 10686878"/>
              <a:gd name="adj2" fmla="val 21585721"/>
            </a:avLst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12" name="Freeform 11"/>
          <p:cNvSpPr/>
          <p:nvPr/>
        </p:nvSpPr>
        <p:spPr>
          <a:xfrm>
            <a:off x="1116107" y="3563437"/>
            <a:ext cx="1048870" cy="1008266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4" name="Freeform 33"/>
          <p:cNvSpPr/>
          <p:nvPr/>
        </p:nvSpPr>
        <p:spPr>
          <a:xfrm rot="15619315">
            <a:off x="1129345" y="5085327"/>
            <a:ext cx="1048597" cy="1008529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5" name="Freeform 34"/>
          <p:cNvSpPr/>
          <p:nvPr/>
        </p:nvSpPr>
        <p:spPr>
          <a:xfrm rot="10595063">
            <a:off x="2918354" y="5210205"/>
            <a:ext cx="997849" cy="740030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6" name="Freeform 35"/>
          <p:cNvSpPr/>
          <p:nvPr/>
        </p:nvSpPr>
        <p:spPr>
          <a:xfrm rot="2610337">
            <a:off x="1660010" y="3806188"/>
            <a:ext cx="1645147" cy="1494545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7" name="Freeform 36"/>
          <p:cNvSpPr/>
          <p:nvPr/>
        </p:nvSpPr>
        <p:spPr>
          <a:xfrm rot="13579688">
            <a:off x="1742219" y="4396826"/>
            <a:ext cx="1336049" cy="1326957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89499" y="5060298"/>
            <a:ext cx="1606420" cy="16044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340143" y="4500693"/>
            <a:ext cx="0" cy="83748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itle 2"/>
          <p:cNvSpPr txBox="1">
            <a:spLocks/>
          </p:cNvSpPr>
          <p:nvPr/>
        </p:nvSpPr>
        <p:spPr>
          <a:xfrm>
            <a:off x="7954975" y="1736023"/>
            <a:ext cx="3268755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Multimedia 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Team for video recording, slides, Animations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868990" y="5580219"/>
            <a:ext cx="3620511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Develop Courses and host  on  </a:t>
            </a:r>
            <a:endParaRPr lang="en-IN" sz="1800" dirty="0">
              <a:solidFill>
                <a:schemeClr val="accent2">
                  <a:lumMod val="75000"/>
                </a:schemeClr>
              </a:solidFill>
              <a:latin typeface="Oswald Regular"/>
              <a:cs typeface="Oswald Regular"/>
            </a:endParaRPr>
          </a:p>
          <a:p>
            <a:pPr algn="r">
              <a:lnSpc>
                <a:spcPct val="110000"/>
              </a:lnSpc>
            </a:pP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SWAYAM Portal 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739869" y="548680"/>
            <a:ext cx="9247125" cy="452332"/>
          </a:xfrm>
          <a:prstGeom prst="rect">
            <a:avLst/>
          </a:prstGeom>
        </p:spPr>
        <p:txBody>
          <a:bodyPr vert="horz" lIns="91388" tIns="45695" rIns="91388" bIns="456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pc="-150" dirty="0" smtClean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Making and Hosting of  MOOCs Courses</a:t>
            </a:r>
            <a:endParaRPr lang="en-US" sz="3600" b="1" spc="-150" dirty="0">
              <a:solidFill>
                <a:schemeClr val="bg1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74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1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  <p:bldP spid="9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751" y="1484313"/>
            <a:ext cx="9260711" cy="1143000"/>
          </a:xfrm>
        </p:spPr>
        <p:txBody>
          <a:bodyPr lIns="121935" tIns="60968" rIns="121935" bIns="60968" anchor="t"/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52971" y="0"/>
            <a:ext cx="10441160" cy="7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development under SWAYAM</a:t>
            </a:r>
            <a:endParaRPr lang="en-US" sz="4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47" y="1500175"/>
            <a:ext cx="6119329" cy="2616117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Course = 1 Paper (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 to be spread over 15 weeks, comprising of about 40 hours of learning for a 4 credit course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03020" y="1016923"/>
            <a:ext cx="5486161" cy="6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Developing MOOCs 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88957" y="2428868"/>
            <a:ext cx="6675097" cy="4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09" y="2643182"/>
            <a:ext cx="7429552" cy="3785668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 week to have 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e-text (slides/written text)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Audio / Videos (each video to be of 10-12 minutes duration) (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Video duration  for the entire  course to be about 20 hours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Assignments ( 2 -3 in the entire course)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Self  assessment  Questions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Discussion Forums  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Quizzes (2-3 in the course)</a:t>
            </a:r>
          </a:p>
          <a:p>
            <a:pPr marL="457257" indent="-457257"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Activities</a:t>
            </a:r>
          </a:p>
          <a:p>
            <a:pPr marL="457257" indent="-457257">
              <a:buFontTx/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References (video/ web links)</a:t>
            </a:r>
          </a:p>
          <a:p>
            <a:pPr marL="457257" indent="-457257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96927" y="5643578"/>
            <a:ext cx="5760640" cy="400126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961912" y="1112063"/>
            <a:ext cx="4465585" cy="4693207"/>
            <a:chOff x="1396330" y="1168002"/>
            <a:chExt cx="2862263" cy="3348038"/>
          </a:xfrm>
        </p:grpSpPr>
        <p:grpSp>
          <p:nvGrpSpPr>
            <p:cNvPr id="3" name="Group 11"/>
            <p:cNvGrpSpPr/>
            <p:nvPr/>
          </p:nvGrpSpPr>
          <p:grpSpPr>
            <a:xfrm>
              <a:off x="1396330" y="1168002"/>
              <a:ext cx="2862263" cy="3348038"/>
              <a:chOff x="1312707" y="1168003"/>
              <a:chExt cx="2862263" cy="334803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844404" y="2680098"/>
                <a:ext cx="161925" cy="535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3059907" y="2085975"/>
                <a:ext cx="108347" cy="3238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grpSp>
            <p:nvGrpSpPr>
              <p:cNvPr id="4" name="Group 15"/>
              <p:cNvGrpSpPr/>
              <p:nvPr/>
            </p:nvGrpSpPr>
            <p:grpSpPr>
              <a:xfrm>
                <a:off x="1312707" y="1168003"/>
                <a:ext cx="2862263" cy="3348038"/>
                <a:chOff x="1303536" y="1176472"/>
                <a:chExt cx="2862263" cy="3348038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3006329" y="2115741"/>
                  <a:ext cx="701278" cy="888207"/>
                  <a:chOff x="2483768" y="2821626"/>
                  <a:chExt cx="936104" cy="1183439"/>
                </a:xfrm>
              </p:grpSpPr>
              <p:grpSp>
                <p:nvGrpSpPr>
                  <p:cNvPr id="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483768" y="3213461"/>
                    <a:ext cx="878200" cy="791604"/>
                    <a:chOff x="539552" y="2205699"/>
                    <a:chExt cx="1098380" cy="136731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39552" y="2205699"/>
                      <a:ext cx="1009792" cy="1367317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IN" dirty="0"/>
                    </a:p>
                  </p:txBody>
                </p:sp>
                <p:pic>
                  <p:nvPicPr>
                    <p:cNvPr id="4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257623"/>
                      <a:ext cx="346596" cy="451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996952"/>
                      <a:ext cx="330787" cy="4320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888" y="2329005"/>
                      <a:ext cx="558565" cy="51514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r>
                        <a:rPr lang="en-IN" sz="14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p:txBody>
                </p:sp>
                <p:sp>
                  <p:nvSpPr>
                    <p:cNvPr id="50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860" y="2986666"/>
                      <a:ext cx="648072" cy="505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791" y="2821626"/>
                    <a:ext cx="720081" cy="614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Pool of CR/LE</a:t>
                    </a:r>
                    <a:endParaRPr lang="en-IN" sz="12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/>
                    <a:endParaRPr lang="en-IN" sz="12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1303536" y="1176472"/>
                  <a:ext cx="2862263" cy="3348038"/>
                  <a:chOff x="1277541" y="1168003"/>
                  <a:chExt cx="2862263" cy="3348038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80010" y="1545431"/>
                    <a:ext cx="1243013" cy="559044"/>
                    <a:chOff x="1043608" y="836712"/>
                    <a:chExt cx="1944216" cy="1340556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043608" y="836712"/>
                      <a:ext cx="1871587" cy="1296195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 dirty="0"/>
                    </a:p>
                    <a:p>
                      <a:pPr algn="ctr">
                        <a:defRPr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42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6" y="966326"/>
                      <a:ext cx="457200" cy="103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5" y="966326"/>
                      <a:ext cx="1440159" cy="12109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Course Coordinator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endParaRPr lang="en-IN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656160" y="2463378"/>
                    <a:ext cx="1243013" cy="559067"/>
                    <a:chOff x="1115616" y="3284309"/>
                    <a:chExt cx="1657350" cy="745453"/>
                  </a:xfrm>
                </p:grpSpPr>
                <p:grpSp>
                  <p:nvGrpSpPr>
                    <p:cNvPr id="1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284309"/>
                      <a:ext cx="1657350" cy="745453"/>
                      <a:chOff x="1043608" y="836659"/>
                      <a:chExt cx="1944216" cy="1340615"/>
                    </a:xfrm>
                  </p:grpSpPr>
                  <p:sp>
                    <p:nvSpPr>
                      <p:cNvPr id="39" name="Rounded Rectangle 38"/>
                      <p:cNvSpPr/>
                      <p:nvPr/>
                    </p:nvSpPr>
                    <p:spPr>
                      <a:xfrm>
                        <a:off x="1043608" y="836659"/>
                        <a:ext cx="1871586" cy="1296251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</p:txBody>
                  </p:sp>
                  <p:sp>
                    <p:nvSpPr>
                      <p:cNvPr id="40" name="Text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7665" y="966330"/>
                        <a:ext cx="1440159" cy="1210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Content writer</a:t>
                        </a:r>
                        <a:endParaRPr lang="en-IN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eaLnBrk="1" hangingPunct="1"/>
                        <a:endParaRPr lang="en-IN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38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4" y="3296680"/>
                      <a:ext cx="412720" cy="564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547813" y="3219450"/>
                    <a:ext cx="1674019" cy="1188244"/>
                    <a:chOff x="539553" y="4293096"/>
                    <a:chExt cx="2232247" cy="1584176"/>
                  </a:xfrm>
                </p:grpSpPr>
                <p:sp>
                  <p:nvSpPr>
                    <p:cNvPr id="25" name="Cloud Callout 24"/>
                    <p:cNvSpPr/>
                    <p:nvPr/>
                  </p:nvSpPr>
                  <p:spPr>
                    <a:xfrm rot="10800000">
                      <a:off x="539553" y="4293096"/>
                      <a:ext cx="2232247" cy="1584176"/>
                    </a:xfrm>
                    <a:prstGeom prst="cloudCallout">
                      <a:avLst/>
                    </a:prstGeom>
                    <a:noFill/>
                    <a:effectLst>
                      <a:outerShdw blurRad="558800" dist="25400" dir="5400000" algn="ctr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7890" y="4796287"/>
                      <a:ext cx="1791903" cy="861930"/>
                      <a:chOff x="1043506" y="836381"/>
                      <a:chExt cx="2102059" cy="1295226"/>
                    </a:xfrm>
                  </p:grpSpPr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1043506" y="836381"/>
                        <a:ext cx="1871774" cy="129522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6" name="Text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5403" y="837682"/>
                        <a:ext cx="1440162" cy="1187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Team of </a:t>
                        </a:r>
                        <a:r>
                          <a:rPr lang="en-IN" sz="12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 Video presenters/</a:t>
                        </a:r>
                        <a:endParaRPr lang="en-I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eaLnBrk="1" hangingPunct="1"/>
                        <a:r>
                          <a:rPr lang="en-IN" sz="12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Multimedia</a:t>
                        </a:r>
                        <a:endParaRPr lang="en-I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2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5" y="5301208"/>
                      <a:ext cx="256680" cy="3342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4797152"/>
                      <a:ext cx="221208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1601" y="5326583"/>
                      <a:ext cx="257023" cy="334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4797152"/>
                      <a:ext cx="216024" cy="281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5085184"/>
                      <a:ext cx="186221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5085184"/>
                      <a:ext cx="210637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4797153"/>
                      <a:ext cx="221209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5050316"/>
                      <a:ext cx="218265" cy="32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77541" y="1168003"/>
                    <a:ext cx="2862263" cy="3348038"/>
                    <a:chOff x="179512" y="1556792"/>
                    <a:chExt cx="3816424" cy="4464496"/>
                  </a:xfrm>
                </p:grpSpPr>
                <p:sp>
                  <p:nvSpPr>
                    <p:cNvPr id="23" name="Parallelogram 22"/>
                    <p:cNvSpPr/>
                    <p:nvPr/>
                  </p:nvSpPr>
                  <p:spPr>
                    <a:xfrm>
                      <a:off x="179512" y="1844158"/>
                      <a:ext cx="3600520" cy="4177130"/>
                    </a:xfrm>
                    <a:prstGeom prst="parallelogram">
                      <a:avLst/>
                    </a:prstGeom>
                    <a:noFill/>
                    <a:ln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sp>
                  <p:nvSpPr>
                    <p:cNvPr id="24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59831" y="1556792"/>
                      <a:ext cx="936105" cy="2927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en-IN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Down Arrow 12"/>
            <p:cNvSpPr/>
            <p:nvPr/>
          </p:nvSpPr>
          <p:spPr bwMode="auto">
            <a:xfrm>
              <a:off x="2365420" y="2082488"/>
              <a:ext cx="108347" cy="378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6918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Course introductory video :-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 minute duration(Covers Course objectives, description, structure &amp; brief about course content / curriculum , pre-requisites &amp; learning outcomes of the course) </a:t>
            </a:r>
          </a:p>
          <a:p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Week Introductory Videos( 15) :- </a:t>
            </a: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minutes video covers the week-wise description &amp; brief content and activities to be undertaken in the week.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Week Content (15)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Will include the course content in forms of texts &amp; videos, self-assessment questions, activities, discussion forums &amp;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refrences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Week sum-up videos (15) :- </a:t>
            </a: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minutes summing up video covers the content taught in the week.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Quizzes &amp; Assignments (2-3 in a course) </a:t>
            </a:r>
          </a:p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 Plan :- </a:t>
            </a: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Grading Scheme: Allocation of marks (in percentage) to  Assignments, quizzes, and Final Examination.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Structure of the MOOCs Course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159"/>
          <p:cNvSpPr/>
          <p:nvPr/>
        </p:nvSpPr>
        <p:spPr>
          <a:xfrm>
            <a:off x="1510443" y="1706651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1" name="Straight Connector 160"/>
          <p:cNvCxnSpPr>
            <a:stCxn id="160" idx="2"/>
          </p:cNvCxnSpPr>
          <p:nvPr/>
        </p:nvCxnSpPr>
        <p:spPr>
          <a:xfrm flipH="1">
            <a:off x="1" y="2425751"/>
            <a:ext cx="1510442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3866453" y="1706651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3" name="Straight Connector 162"/>
          <p:cNvCxnSpPr>
            <a:stCxn id="162" idx="2"/>
          </p:cNvCxnSpPr>
          <p:nvPr/>
        </p:nvCxnSpPr>
        <p:spPr>
          <a:xfrm flipH="1" flipV="1">
            <a:off x="2949017" y="2425751"/>
            <a:ext cx="917434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8726393" y="1701008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5" name="Straight Connector 164"/>
          <p:cNvCxnSpPr>
            <a:stCxn id="164" idx="2"/>
            <a:endCxn id="166" idx="6"/>
          </p:cNvCxnSpPr>
          <p:nvPr/>
        </p:nvCxnSpPr>
        <p:spPr>
          <a:xfrm flipH="1">
            <a:off x="7572174" y="2420109"/>
            <a:ext cx="115421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6133599" y="1701008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7" name="Straight Connector 166"/>
          <p:cNvCxnSpPr>
            <a:stCxn id="166" idx="2"/>
          </p:cNvCxnSpPr>
          <p:nvPr/>
        </p:nvCxnSpPr>
        <p:spPr>
          <a:xfrm flipH="1" flipV="1">
            <a:off x="5216164" y="2420108"/>
            <a:ext cx="917434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017046" y="2425751"/>
            <a:ext cx="2178129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4044959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sp>
        <p:nvSpPr>
          <p:cNvPr id="171" name="Oval 170"/>
          <p:cNvSpPr/>
          <p:nvPr/>
        </p:nvSpPr>
        <p:spPr>
          <a:xfrm>
            <a:off x="6421687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5521411" y="4832993"/>
            <a:ext cx="917434" cy="1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8978470" y="4040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7862129" y="4760994"/>
            <a:ext cx="100830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9000928" y="4732593"/>
            <a:ext cx="3194247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5"/>
          <p:cNvSpPr>
            <a:spLocks/>
          </p:cNvSpPr>
          <p:nvPr/>
        </p:nvSpPr>
        <p:spPr bwMode="auto">
          <a:xfrm>
            <a:off x="1510442" y="1793062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01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79" name="Freeform 5"/>
          <p:cNvSpPr>
            <a:spLocks/>
          </p:cNvSpPr>
          <p:nvPr/>
        </p:nvSpPr>
        <p:spPr bwMode="auto">
          <a:xfrm>
            <a:off x="3884416" y="1793062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02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0" name="Freeform 5"/>
          <p:cNvSpPr>
            <a:spLocks/>
          </p:cNvSpPr>
          <p:nvPr/>
        </p:nvSpPr>
        <p:spPr bwMode="auto">
          <a:xfrm>
            <a:off x="8726392" y="178742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04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1" name="Freeform 5"/>
          <p:cNvSpPr>
            <a:spLocks/>
          </p:cNvSpPr>
          <p:nvPr/>
        </p:nvSpPr>
        <p:spPr bwMode="auto">
          <a:xfrm>
            <a:off x="6133597" y="178742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03</a:t>
            </a:r>
            <a:r>
              <a:rPr lang="id-ID" sz="1400" b="1" dirty="0" smtClean="0">
                <a:solidFill>
                  <a:schemeClr val="bg1"/>
                </a:solidFill>
              </a:rPr>
              <a:t>3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2" name="Freeform 5"/>
          <p:cNvSpPr>
            <a:spLocks/>
          </p:cNvSpPr>
          <p:nvPr/>
        </p:nvSpPr>
        <p:spPr bwMode="auto">
          <a:xfrm>
            <a:off x="4030204" y="429214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06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3" name="Freeform 5"/>
          <p:cNvSpPr>
            <a:spLocks/>
          </p:cNvSpPr>
          <p:nvPr/>
        </p:nvSpPr>
        <p:spPr bwMode="auto">
          <a:xfrm>
            <a:off x="6324045" y="4292141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0</a:t>
            </a:r>
            <a:r>
              <a:rPr lang="en-IN" sz="1200" b="1" dirty="0" smtClean="0">
                <a:solidFill>
                  <a:schemeClr val="bg1"/>
                </a:solidFill>
              </a:rPr>
              <a:t>7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4" name="Freeform 5"/>
          <p:cNvSpPr>
            <a:spLocks/>
          </p:cNvSpPr>
          <p:nvPr/>
        </p:nvSpPr>
        <p:spPr bwMode="auto">
          <a:xfrm>
            <a:off x="8870437" y="4148997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08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489591" y="3192653"/>
            <a:ext cx="2429366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Content </a:t>
            </a:r>
            <a:r>
              <a:rPr lang="en-IN" sz="1400" b="1" dirty="0" smtClean="0">
                <a:solidFill>
                  <a:schemeClr val="bg1">
                    <a:lumMod val="50000"/>
                  </a:schemeClr>
                </a:solidFill>
              </a:rPr>
              <a:t>Development</a:t>
            </a:r>
          </a:p>
          <a:p>
            <a:pPr algn="ctr"/>
            <a:r>
              <a:rPr lang="en-IN" sz="1400" b="1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</a:p>
          <a:p>
            <a:pPr algn="ctr"/>
            <a:r>
              <a:rPr lang="en-IN" sz="1400" b="1" dirty="0" smtClean="0">
                <a:solidFill>
                  <a:schemeClr val="bg1">
                    <a:lumMod val="50000"/>
                  </a:schemeClr>
                </a:solidFill>
              </a:rPr>
              <a:t>Repurpose  (if required)</a:t>
            </a:r>
            <a:endParaRPr lang="en-I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510327" y="3213001"/>
            <a:ext cx="2072107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Course Announcement, Content uploading ,   Student Enrolment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272109" y="5840989"/>
            <a:ext cx="1822025" cy="307783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1">
                    <a:lumMod val="50000"/>
                  </a:schemeClr>
                </a:solidFill>
              </a:rPr>
              <a:t> Course Delivery</a:t>
            </a:r>
            <a:endParaRPr lang="en-I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98415" y="5660990"/>
            <a:ext cx="1952484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Certification and Credit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Transfer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the host institute 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69610" y="5768989"/>
            <a:ext cx="1978235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Proctored Examination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720859" y="5696990"/>
            <a:ext cx="2304706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Student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Activity and Interact with student through forum and chat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4385"/>
          <p:cNvSpPr/>
          <p:nvPr/>
        </p:nvSpPr>
        <p:spPr>
          <a:xfrm>
            <a:off x="1810471" y="2071835"/>
            <a:ext cx="893149" cy="67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/>
          </a:p>
        </p:txBody>
      </p:sp>
      <p:sp>
        <p:nvSpPr>
          <p:cNvPr id="61" name="Shape 4491"/>
          <p:cNvSpPr/>
          <p:nvPr/>
        </p:nvSpPr>
        <p:spPr>
          <a:xfrm>
            <a:off x="4311289" y="2143265"/>
            <a:ext cx="821697" cy="535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00"/>
                </a:moveTo>
                <a:lnTo>
                  <a:pt x="16823" y="6719"/>
                </a:lnTo>
                <a:lnTo>
                  <a:pt x="16823" y="9601"/>
                </a:lnTo>
                <a:lnTo>
                  <a:pt x="6024" y="9601"/>
                </a:lnTo>
                <a:lnTo>
                  <a:pt x="6024" y="13200"/>
                </a:lnTo>
                <a:lnTo>
                  <a:pt x="16823" y="13200"/>
                </a:lnTo>
                <a:lnTo>
                  <a:pt x="16823" y="16080"/>
                </a:lnTo>
                <a:cubicBezTo>
                  <a:pt x="16823" y="16080"/>
                  <a:pt x="21600" y="11400"/>
                  <a:pt x="21600" y="11400"/>
                </a:cubicBezTo>
                <a:close/>
                <a:moveTo>
                  <a:pt x="12025" y="19200"/>
                </a:moveTo>
                <a:lnTo>
                  <a:pt x="2377" y="19200"/>
                </a:lnTo>
                <a:lnTo>
                  <a:pt x="2377" y="2400"/>
                </a:lnTo>
                <a:lnTo>
                  <a:pt x="12025" y="2400"/>
                </a:lnTo>
                <a:lnTo>
                  <a:pt x="12025" y="6000"/>
                </a:lnTo>
                <a:lnTo>
                  <a:pt x="14400" y="6000"/>
                </a:lnTo>
                <a:lnTo>
                  <a:pt x="14400" y="2400"/>
                </a:lnTo>
                <a:cubicBezTo>
                  <a:pt x="14400" y="1079"/>
                  <a:pt x="13321" y="0"/>
                  <a:pt x="12000" y="0"/>
                </a:cubicBezTo>
                <a:lnTo>
                  <a:pt x="2400" y="0"/>
                </a:lnTo>
                <a:cubicBezTo>
                  <a:pt x="1081" y="0"/>
                  <a:pt x="0" y="1079"/>
                  <a:pt x="0" y="2400"/>
                </a:cubicBezTo>
                <a:lnTo>
                  <a:pt x="0" y="19200"/>
                </a:lnTo>
                <a:cubicBezTo>
                  <a:pt x="0" y="20521"/>
                  <a:pt x="1081" y="21600"/>
                  <a:pt x="2400" y="21600"/>
                </a:cubicBezTo>
                <a:lnTo>
                  <a:pt x="12000" y="21600"/>
                </a:lnTo>
                <a:cubicBezTo>
                  <a:pt x="13321" y="21600"/>
                  <a:pt x="14400" y="20521"/>
                  <a:pt x="14400" y="19200"/>
                </a:cubicBezTo>
                <a:lnTo>
                  <a:pt x="14400" y="16800"/>
                </a:lnTo>
                <a:lnTo>
                  <a:pt x="12025" y="16800"/>
                </a:lnTo>
                <a:cubicBezTo>
                  <a:pt x="12025" y="16800"/>
                  <a:pt x="12025" y="19200"/>
                  <a:pt x="12025" y="19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id-ID" sz="1200" dirty="0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xmlns="" id="{8888973C-F9D6-4281-8540-0548240D4B43}"/>
              </a:ext>
            </a:extLst>
          </p:cNvPr>
          <p:cNvGrpSpPr/>
          <p:nvPr/>
        </p:nvGrpSpPr>
        <p:grpSpPr>
          <a:xfrm>
            <a:off x="9173134" y="1994763"/>
            <a:ext cx="571616" cy="714297"/>
            <a:chOff x="3767138" y="1812926"/>
            <a:chExt cx="355600" cy="501650"/>
          </a:xfrm>
          <a:solidFill>
            <a:srgbClr val="C00000"/>
          </a:solidFill>
        </p:grpSpPr>
        <p:sp>
          <p:nvSpPr>
            <p:cNvPr id="63" name="Freeform 269">
              <a:extLst>
                <a:ext uri="{FF2B5EF4-FFF2-40B4-BE49-F238E27FC236}">
                  <a16:creationId xmlns:a16="http://schemas.microsoft.com/office/drawing/2014/main" xmlns="" id="{71ADD394-A8FF-4556-960C-1148A827E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138" y="1812926"/>
              <a:ext cx="355600" cy="501650"/>
            </a:xfrm>
            <a:custGeom>
              <a:avLst/>
              <a:gdLst>
                <a:gd name="T0" fmla="*/ 0 w 224"/>
                <a:gd name="T1" fmla="*/ 316 h 316"/>
                <a:gd name="T2" fmla="*/ 224 w 224"/>
                <a:gd name="T3" fmla="*/ 316 h 316"/>
                <a:gd name="T4" fmla="*/ 224 w 224"/>
                <a:gd name="T5" fmla="*/ 0 h 316"/>
                <a:gd name="T6" fmla="*/ 81 w 224"/>
                <a:gd name="T7" fmla="*/ 0 h 316"/>
                <a:gd name="T8" fmla="*/ 81 w 224"/>
                <a:gd name="T9" fmla="*/ 74 h 316"/>
                <a:gd name="T10" fmla="*/ 0 w 224"/>
                <a:gd name="T11" fmla="*/ 74 h 316"/>
                <a:gd name="T12" fmla="*/ 0 w 224"/>
                <a:gd name="T13" fmla="*/ 316 h 316"/>
                <a:gd name="T14" fmla="*/ 113 w 224"/>
                <a:gd name="T15" fmla="*/ 92 h 316"/>
                <a:gd name="T16" fmla="*/ 188 w 224"/>
                <a:gd name="T17" fmla="*/ 168 h 316"/>
                <a:gd name="T18" fmla="*/ 157 w 224"/>
                <a:gd name="T19" fmla="*/ 168 h 316"/>
                <a:gd name="T20" fmla="*/ 157 w 224"/>
                <a:gd name="T21" fmla="*/ 251 h 316"/>
                <a:gd name="T22" fmla="*/ 68 w 224"/>
                <a:gd name="T23" fmla="*/ 251 h 316"/>
                <a:gd name="T24" fmla="*/ 68 w 224"/>
                <a:gd name="T25" fmla="*/ 168 h 316"/>
                <a:gd name="T26" fmla="*/ 36 w 224"/>
                <a:gd name="T27" fmla="*/ 168 h 316"/>
                <a:gd name="T28" fmla="*/ 113 w 224"/>
                <a:gd name="T29" fmla="*/ 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316">
                  <a:moveTo>
                    <a:pt x="0" y="316"/>
                  </a:moveTo>
                  <a:lnTo>
                    <a:pt x="224" y="316"/>
                  </a:lnTo>
                  <a:lnTo>
                    <a:pt x="224" y="0"/>
                  </a:lnTo>
                  <a:lnTo>
                    <a:pt x="81" y="0"/>
                  </a:lnTo>
                  <a:lnTo>
                    <a:pt x="81" y="74"/>
                  </a:lnTo>
                  <a:lnTo>
                    <a:pt x="0" y="74"/>
                  </a:lnTo>
                  <a:lnTo>
                    <a:pt x="0" y="316"/>
                  </a:lnTo>
                  <a:close/>
                  <a:moveTo>
                    <a:pt x="113" y="92"/>
                  </a:moveTo>
                  <a:lnTo>
                    <a:pt x="188" y="168"/>
                  </a:lnTo>
                  <a:lnTo>
                    <a:pt x="157" y="168"/>
                  </a:lnTo>
                  <a:lnTo>
                    <a:pt x="157" y="251"/>
                  </a:lnTo>
                  <a:lnTo>
                    <a:pt x="68" y="251"/>
                  </a:lnTo>
                  <a:lnTo>
                    <a:pt x="68" y="168"/>
                  </a:lnTo>
                  <a:lnTo>
                    <a:pt x="36" y="168"/>
                  </a:lnTo>
                  <a:lnTo>
                    <a:pt x="113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0">
              <a:extLst>
                <a:ext uri="{FF2B5EF4-FFF2-40B4-BE49-F238E27FC236}">
                  <a16:creationId xmlns:a16="http://schemas.microsoft.com/office/drawing/2014/main" xmlns="" id="{93EC2982-2E0F-44CA-85C6-868E498F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1819276"/>
              <a:ext cx="107950" cy="96838"/>
            </a:xfrm>
            <a:custGeom>
              <a:avLst/>
              <a:gdLst>
                <a:gd name="T0" fmla="*/ 68 w 68"/>
                <a:gd name="T1" fmla="*/ 61 h 61"/>
                <a:gd name="T2" fmla="*/ 68 w 68"/>
                <a:gd name="T3" fmla="*/ 0 h 61"/>
                <a:gd name="T4" fmla="*/ 0 w 68"/>
                <a:gd name="T5" fmla="*/ 61 h 61"/>
                <a:gd name="T6" fmla="*/ 68 w 6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1">
                  <a:moveTo>
                    <a:pt x="68" y="61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6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15">
            <a:extLst>
              <a:ext uri="{FF2B5EF4-FFF2-40B4-BE49-F238E27FC236}">
                <a16:creationId xmlns:a16="http://schemas.microsoft.com/office/drawing/2014/main" xmlns="" id="{4C6771B2-C619-4EB0-8E02-EDCE56F64AB3}"/>
              </a:ext>
            </a:extLst>
          </p:cNvPr>
          <p:cNvSpPr>
            <a:spLocks noEditPoints="1"/>
          </p:cNvSpPr>
          <p:nvPr/>
        </p:nvSpPr>
        <p:spPr bwMode="auto">
          <a:xfrm>
            <a:off x="9266558" y="4436995"/>
            <a:ext cx="857423" cy="607153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198">
            <a:extLst>
              <a:ext uri="{FF2B5EF4-FFF2-40B4-BE49-F238E27FC236}">
                <a16:creationId xmlns:a16="http://schemas.microsoft.com/office/drawing/2014/main" xmlns="" id="{3CF53C17-3E33-4C53-8221-ABE8A5ECA094}"/>
              </a:ext>
            </a:extLst>
          </p:cNvPr>
          <p:cNvSpPr>
            <a:spLocks noEditPoints="1"/>
          </p:cNvSpPr>
          <p:nvPr/>
        </p:nvSpPr>
        <p:spPr bwMode="auto">
          <a:xfrm>
            <a:off x="1956319" y="4508995"/>
            <a:ext cx="607342" cy="678582"/>
          </a:xfrm>
          <a:custGeom>
            <a:avLst/>
            <a:gdLst>
              <a:gd name="T0" fmla="*/ 36 w 41"/>
              <a:gd name="T1" fmla="*/ 41 h 41"/>
              <a:gd name="T2" fmla="*/ 5 w 41"/>
              <a:gd name="T3" fmla="*/ 41 h 41"/>
              <a:gd name="T4" fmla="*/ 2 w 41"/>
              <a:gd name="T5" fmla="*/ 35 h 41"/>
              <a:gd name="T6" fmla="*/ 15 w 41"/>
              <a:gd name="T7" fmla="*/ 14 h 41"/>
              <a:gd name="T8" fmla="*/ 15 w 41"/>
              <a:gd name="T9" fmla="*/ 3 h 41"/>
              <a:gd name="T10" fmla="*/ 13 w 41"/>
              <a:gd name="T11" fmla="*/ 3 h 41"/>
              <a:gd name="T12" fmla="*/ 12 w 41"/>
              <a:gd name="T13" fmla="*/ 2 h 41"/>
              <a:gd name="T14" fmla="*/ 13 w 41"/>
              <a:gd name="T15" fmla="*/ 0 h 41"/>
              <a:gd name="T16" fmla="*/ 27 w 41"/>
              <a:gd name="T17" fmla="*/ 0 h 41"/>
              <a:gd name="T18" fmla="*/ 29 w 41"/>
              <a:gd name="T19" fmla="*/ 2 h 41"/>
              <a:gd name="T20" fmla="*/ 27 w 41"/>
              <a:gd name="T21" fmla="*/ 3 h 41"/>
              <a:gd name="T22" fmla="*/ 25 w 41"/>
              <a:gd name="T23" fmla="*/ 3 h 41"/>
              <a:gd name="T24" fmla="*/ 25 w 41"/>
              <a:gd name="T25" fmla="*/ 14 h 41"/>
              <a:gd name="T26" fmla="*/ 39 w 41"/>
              <a:gd name="T27" fmla="*/ 35 h 41"/>
              <a:gd name="T28" fmla="*/ 36 w 41"/>
              <a:gd name="T29" fmla="*/ 41 h 41"/>
              <a:gd name="T30" fmla="*/ 11 w 41"/>
              <a:gd name="T31" fmla="*/ 27 h 41"/>
              <a:gd name="T32" fmla="*/ 30 w 41"/>
              <a:gd name="T33" fmla="*/ 27 h 41"/>
              <a:gd name="T34" fmla="*/ 23 w 41"/>
              <a:gd name="T35" fmla="*/ 16 h 41"/>
              <a:gd name="T36" fmla="*/ 22 w 41"/>
              <a:gd name="T37" fmla="*/ 15 h 41"/>
              <a:gd name="T38" fmla="*/ 22 w 41"/>
              <a:gd name="T39" fmla="*/ 14 h 41"/>
              <a:gd name="T40" fmla="*/ 22 w 41"/>
              <a:gd name="T41" fmla="*/ 3 h 41"/>
              <a:gd name="T42" fmla="*/ 19 w 41"/>
              <a:gd name="T43" fmla="*/ 3 h 41"/>
              <a:gd name="T44" fmla="*/ 19 w 41"/>
              <a:gd name="T45" fmla="*/ 14 h 41"/>
              <a:gd name="T46" fmla="*/ 19 w 41"/>
              <a:gd name="T47" fmla="*/ 15 h 41"/>
              <a:gd name="T48" fmla="*/ 18 w 41"/>
              <a:gd name="T49" fmla="*/ 16 h 41"/>
              <a:gd name="T50" fmla="*/ 11 w 41"/>
              <a:gd name="T5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1">
                <a:moveTo>
                  <a:pt x="36" y="41"/>
                </a:moveTo>
                <a:cubicBezTo>
                  <a:pt x="5" y="41"/>
                  <a:pt x="5" y="41"/>
                  <a:pt x="5" y="41"/>
                </a:cubicBezTo>
                <a:cubicBezTo>
                  <a:pt x="1" y="41"/>
                  <a:pt x="0" y="38"/>
                  <a:pt x="2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1"/>
                  <a:pt x="12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3"/>
                  <a:pt x="28" y="3"/>
                  <a:pt x="27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38"/>
                  <a:pt x="39" y="41"/>
                  <a:pt x="36" y="41"/>
                </a:cubicBezTo>
                <a:close/>
                <a:moveTo>
                  <a:pt x="11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6"/>
                  <a:pt x="18" y="16"/>
                  <a:pt x="18" y="16"/>
                </a:cubicBezTo>
                <a:lnTo>
                  <a:pt x="11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163">
            <a:extLst>
              <a:ext uri="{FF2B5EF4-FFF2-40B4-BE49-F238E27FC236}">
                <a16:creationId xmlns:a16="http://schemas.microsoft.com/office/drawing/2014/main" xmlns="" id="{F263F6B4-A8F5-4225-B226-4BB68200EFC5}"/>
              </a:ext>
            </a:extLst>
          </p:cNvPr>
          <p:cNvSpPr>
            <a:spLocks noEditPoints="1"/>
          </p:cNvSpPr>
          <p:nvPr/>
        </p:nvSpPr>
        <p:spPr bwMode="auto">
          <a:xfrm>
            <a:off x="6788483" y="4589604"/>
            <a:ext cx="821697" cy="642868"/>
          </a:xfrm>
          <a:custGeom>
            <a:avLst/>
            <a:gdLst>
              <a:gd name="T0" fmla="*/ 38 w 48"/>
              <a:gd name="T1" fmla="*/ 30 h 37"/>
              <a:gd name="T2" fmla="*/ 30 w 48"/>
              <a:gd name="T3" fmla="*/ 37 h 37"/>
              <a:gd name="T4" fmla="*/ 8 w 48"/>
              <a:gd name="T5" fmla="*/ 37 h 37"/>
              <a:gd name="T6" fmla="*/ 0 w 48"/>
              <a:gd name="T7" fmla="*/ 30 h 37"/>
              <a:gd name="T8" fmla="*/ 0 w 48"/>
              <a:gd name="T9" fmla="*/ 7 h 37"/>
              <a:gd name="T10" fmla="*/ 8 w 48"/>
              <a:gd name="T11" fmla="*/ 0 h 37"/>
              <a:gd name="T12" fmla="*/ 30 w 48"/>
              <a:gd name="T13" fmla="*/ 0 h 37"/>
              <a:gd name="T14" fmla="*/ 33 w 48"/>
              <a:gd name="T15" fmla="*/ 0 h 37"/>
              <a:gd name="T16" fmla="*/ 34 w 48"/>
              <a:gd name="T17" fmla="*/ 1 h 37"/>
              <a:gd name="T18" fmla="*/ 34 w 48"/>
              <a:gd name="T19" fmla="*/ 2 h 37"/>
              <a:gd name="T20" fmla="*/ 32 w 48"/>
              <a:gd name="T21" fmla="*/ 3 h 37"/>
              <a:gd name="T22" fmla="*/ 31 w 48"/>
              <a:gd name="T23" fmla="*/ 3 h 37"/>
              <a:gd name="T24" fmla="*/ 30 w 48"/>
              <a:gd name="T25" fmla="*/ 3 h 37"/>
              <a:gd name="T26" fmla="*/ 8 w 48"/>
              <a:gd name="T27" fmla="*/ 3 h 37"/>
              <a:gd name="T28" fmla="*/ 4 w 48"/>
              <a:gd name="T29" fmla="*/ 7 h 37"/>
              <a:gd name="T30" fmla="*/ 4 w 48"/>
              <a:gd name="T31" fmla="*/ 30 h 37"/>
              <a:gd name="T32" fmla="*/ 8 w 48"/>
              <a:gd name="T33" fmla="*/ 34 h 37"/>
              <a:gd name="T34" fmla="*/ 30 w 48"/>
              <a:gd name="T35" fmla="*/ 34 h 37"/>
              <a:gd name="T36" fmla="*/ 34 w 48"/>
              <a:gd name="T37" fmla="*/ 30 h 37"/>
              <a:gd name="T38" fmla="*/ 34 w 48"/>
              <a:gd name="T39" fmla="*/ 26 h 37"/>
              <a:gd name="T40" fmla="*/ 35 w 48"/>
              <a:gd name="T41" fmla="*/ 26 h 37"/>
              <a:gd name="T42" fmla="*/ 36 w 48"/>
              <a:gd name="T43" fmla="*/ 24 h 37"/>
              <a:gd name="T44" fmla="*/ 37 w 48"/>
              <a:gd name="T45" fmla="*/ 24 h 37"/>
              <a:gd name="T46" fmla="*/ 38 w 48"/>
              <a:gd name="T47" fmla="*/ 25 h 37"/>
              <a:gd name="T48" fmla="*/ 38 w 48"/>
              <a:gd name="T49" fmla="*/ 30 h 37"/>
              <a:gd name="T50" fmla="*/ 43 w 48"/>
              <a:gd name="T51" fmla="*/ 13 h 37"/>
              <a:gd name="T52" fmla="*/ 25 w 48"/>
              <a:gd name="T53" fmla="*/ 31 h 37"/>
              <a:gd name="T54" fmla="*/ 17 w 48"/>
              <a:gd name="T55" fmla="*/ 31 h 37"/>
              <a:gd name="T56" fmla="*/ 17 w 48"/>
              <a:gd name="T57" fmla="*/ 23 h 37"/>
              <a:gd name="T58" fmla="*/ 35 w 48"/>
              <a:gd name="T59" fmla="*/ 5 h 37"/>
              <a:gd name="T60" fmla="*/ 43 w 48"/>
              <a:gd name="T61" fmla="*/ 13 h 37"/>
              <a:gd name="T62" fmla="*/ 27 w 48"/>
              <a:gd name="T63" fmla="*/ 25 h 37"/>
              <a:gd name="T64" fmla="*/ 23 w 48"/>
              <a:gd name="T65" fmla="*/ 21 h 37"/>
              <a:gd name="T66" fmla="*/ 20 w 48"/>
              <a:gd name="T67" fmla="*/ 24 h 37"/>
              <a:gd name="T68" fmla="*/ 20 w 48"/>
              <a:gd name="T69" fmla="*/ 25 h 37"/>
              <a:gd name="T70" fmla="*/ 22 w 48"/>
              <a:gd name="T71" fmla="*/ 25 h 37"/>
              <a:gd name="T72" fmla="*/ 22 w 48"/>
              <a:gd name="T73" fmla="*/ 28 h 37"/>
              <a:gd name="T74" fmla="*/ 24 w 48"/>
              <a:gd name="T75" fmla="*/ 28 h 37"/>
              <a:gd name="T76" fmla="*/ 27 w 48"/>
              <a:gd name="T77" fmla="*/ 25 h 37"/>
              <a:gd name="T78" fmla="*/ 35 w 48"/>
              <a:gd name="T79" fmla="*/ 9 h 37"/>
              <a:gd name="T80" fmla="*/ 25 w 48"/>
              <a:gd name="T81" fmla="*/ 18 h 37"/>
              <a:gd name="T82" fmla="*/ 25 w 48"/>
              <a:gd name="T83" fmla="*/ 19 h 37"/>
              <a:gd name="T84" fmla="*/ 26 w 48"/>
              <a:gd name="T85" fmla="*/ 19 h 37"/>
              <a:gd name="T86" fmla="*/ 36 w 48"/>
              <a:gd name="T87" fmla="*/ 10 h 37"/>
              <a:gd name="T88" fmla="*/ 36 w 48"/>
              <a:gd name="T89" fmla="*/ 9 h 37"/>
              <a:gd name="T90" fmla="*/ 35 w 48"/>
              <a:gd name="T91" fmla="*/ 9 h 37"/>
              <a:gd name="T92" fmla="*/ 45 w 48"/>
              <a:gd name="T93" fmla="*/ 11 h 37"/>
              <a:gd name="T94" fmla="*/ 37 w 48"/>
              <a:gd name="T95" fmla="*/ 3 h 37"/>
              <a:gd name="T96" fmla="*/ 39 w 48"/>
              <a:gd name="T97" fmla="*/ 1 h 37"/>
              <a:gd name="T98" fmla="*/ 43 w 48"/>
              <a:gd name="T99" fmla="*/ 1 h 37"/>
              <a:gd name="T100" fmla="*/ 47 w 48"/>
              <a:gd name="T101" fmla="*/ 5 h 37"/>
              <a:gd name="T102" fmla="*/ 47 w 48"/>
              <a:gd name="T103" fmla="*/ 8 h 37"/>
              <a:gd name="T104" fmla="*/ 45 w 48"/>
              <a:gd name="T105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14">
            <a:extLst>
              <a:ext uri="{FF2B5EF4-FFF2-40B4-BE49-F238E27FC236}">
                <a16:creationId xmlns:a16="http://schemas.microsoft.com/office/drawing/2014/main" xmlns="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4333047" y="4472995"/>
            <a:ext cx="857423" cy="821442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TextBox 68"/>
          <p:cNvSpPr txBox="1"/>
          <p:nvPr/>
        </p:nvSpPr>
        <p:spPr>
          <a:xfrm>
            <a:off x="417157" y="3178996"/>
            <a:ext cx="3179612" cy="307783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Course </a:t>
            </a:r>
            <a:r>
              <a:rPr lang="en-IN" sz="1400" b="1" dirty="0" smtClean="0">
                <a:solidFill>
                  <a:schemeClr val="bg1">
                    <a:lumMod val="50000"/>
                  </a:schemeClr>
                </a:solidFill>
              </a:rPr>
              <a:t>proposal and approval</a:t>
            </a:r>
            <a:endParaRPr lang="en-I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Текст 9"/>
          <p:cNvSpPr txBox="1">
            <a:spLocks/>
          </p:cNvSpPr>
          <p:nvPr/>
        </p:nvSpPr>
        <p:spPr>
          <a:xfrm>
            <a:off x="910096" y="510295"/>
            <a:ext cx="9616647" cy="633707"/>
          </a:xfrm>
          <a:prstGeom prst="rect">
            <a:avLst/>
          </a:prstGeom>
        </p:spPr>
        <p:txBody>
          <a:bodyPr lIns="45720" tIns="22860" rIns="45720" bIns="22860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Life Cycle of </a:t>
            </a:r>
            <a:r>
              <a:rPr lang="en-US" sz="3600" b="1" dirty="0" smtClean="0">
                <a:solidFill>
                  <a:srgbClr val="C00000"/>
                </a:solidFill>
              </a:rPr>
              <a:t>A MOOCs </a:t>
            </a:r>
            <a:r>
              <a:rPr lang="en-US" sz="3600" b="1" dirty="0">
                <a:solidFill>
                  <a:srgbClr val="C00000"/>
                </a:solidFill>
              </a:rPr>
              <a:t>Course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560198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sp>
        <p:nvSpPr>
          <p:cNvPr id="47" name="Freeform 14">
            <a:extLst>
              <a:ext uri="{FF2B5EF4-FFF2-40B4-BE49-F238E27FC236}">
                <a16:creationId xmlns:a16="http://schemas.microsoft.com/office/drawing/2014/main" xmlns="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6425565" y="2019364"/>
            <a:ext cx="857423" cy="821442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1452164" y="4292996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0</a:t>
            </a:r>
            <a:r>
              <a:rPr lang="en-IN" sz="1200" b="1" dirty="0">
                <a:solidFill>
                  <a:schemeClr val="bg1"/>
                </a:solidFill>
              </a:rPr>
              <a:t>5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17533" y="3285001"/>
            <a:ext cx="2072107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Consent from University (for credit)  </a:t>
            </a:r>
            <a:r>
              <a:rPr lang="id-ID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000640" y="4832993"/>
            <a:ext cx="100830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768" y="4940993"/>
            <a:ext cx="1368419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8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 animBg="1"/>
      <p:bldP spid="164" grpId="0" animBg="1"/>
      <p:bldP spid="166" grpId="0" animBg="1"/>
      <p:bldP spid="169" grpId="0" animBg="1"/>
      <p:bldP spid="171" grpId="0" animBg="1"/>
      <p:bldP spid="173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8" grpId="0"/>
      <p:bldP spid="189" grpId="0"/>
      <p:bldP spid="190" grpId="0"/>
      <p:bldP spid="191" grpId="0"/>
      <p:bldP spid="192" grpId="0"/>
      <p:bldP spid="193" grpId="0"/>
      <p:bldP spid="60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/>
      <p:bldP spid="43" grpId="0"/>
      <p:bldP spid="46" grpId="0" animBg="1"/>
      <p:bldP spid="47" grpId="0" animBg="1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2725" y="151645"/>
            <a:ext cx="9892199" cy="914400"/>
          </a:xfrm>
        </p:spPr>
        <p:txBody>
          <a:bodyPr/>
          <a:lstStyle/>
          <a:p>
            <a:r>
              <a:rPr lang="en-IN" sz="4400" dirty="0" smtClean="0"/>
              <a:t>Repurposing Content </a:t>
            </a:r>
            <a:endParaRPr lang="ms-MY" sz="4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042202" y="990600"/>
            <a:ext cx="3683785" cy="5252361"/>
            <a:chOff x="2801407" y="1645917"/>
            <a:chExt cx="2000780" cy="4602483"/>
          </a:xfrm>
        </p:grpSpPr>
        <p:sp>
          <p:nvSpPr>
            <p:cNvPr id="14" name="Rectangle 13"/>
            <p:cNvSpPr/>
            <p:nvPr/>
          </p:nvSpPr>
          <p:spPr>
            <a:xfrm>
              <a:off x="2801407" y="1645917"/>
              <a:ext cx="2000780" cy="1661165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5" name="Oval 14"/>
            <p:cNvSpPr/>
            <p:nvPr/>
          </p:nvSpPr>
          <p:spPr>
            <a:xfrm>
              <a:off x="2898402" y="1742162"/>
              <a:ext cx="1665395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E7164"/>
                  </a:solidFill>
                  <a:latin typeface="RaphaelIcons" pitchFamily="2" charset="0"/>
                </a:rPr>
                <a:t>Requirement</a:t>
              </a:r>
              <a:endParaRPr lang="ru-RU" sz="4000" b="1" dirty="0">
                <a:solidFill>
                  <a:srgbClr val="FE7164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1407" y="3307082"/>
              <a:ext cx="2000780" cy="2941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25372" y="3505156"/>
              <a:ext cx="1847888" cy="1213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49596D"/>
                  </a:solidFill>
                </a:rPr>
                <a:t>Work on existing content developed under e-PG </a:t>
              </a:r>
              <a:r>
                <a:rPr lang="en-US" sz="2800" dirty="0" err="1">
                  <a:solidFill>
                    <a:srgbClr val="49596D"/>
                  </a:solidFill>
                </a:rPr>
                <a:t>Pathshala</a:t>
              </a:r>
              <a:r>
                <a:rPr lang="en-US" sz="2800" dirty="0">
                  <a:solidFill>
                    <a:srgbClr val="49596D"/>
                  </a:solidFill>
                </a:rPr>
                <a:t> </a:t>
              </a:r>
              <a:endParaRPr lang="en-US" sz="2800" dirty="0" smtClean="0">
                <a:solidFill>
                  <a:srgbClr val="49596D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573587" y="990601"/>
            <a:ext cx="6645613" cy="5271652"/>
            <a:chOff x="524137" y="1677841"/>
            <a:chExt cx="2047740" cy="4533900"/>
          </a:xfrm>
        </p:grpSpPr>
        <p:sp>
          <p:nvSpPr>
            <p:cNvPr id="21" name="Rectangle 20"/>
            <p:cNvSpPr/>
            <p:nvPr/>
          </p:nvSpPr>
          <p:spPr>
            <a:xfrm>
              <a:off x="571097" y="1694097"/>
              <a:ext cx="2000780" cy="1661165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524137" y="1677841"/>
              <a:ext cx="2047740" cy="4533900"/>
              <a:chOff x="524137" y="1677841"/>
              <a:chExt cx="2047740" cy="45339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62527" y="1677841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B050"/>
                    </a:solidFill>
                    <a:latin typeface="RaphaelIcons" pitchFamily="2" charset="0"/>
                  </a:rPr>
                  <a:t>Action Plan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4137" y="3270423"/>
                <a:ext cx="2047740" cy="2941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5496" y="3467791"/>
                <a:ext cx="1774384" cy="2355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None/>
                </a:pPr>
                <a:r>
                  <a:rPr lang="en-US" sz="2400" dirty="0"/>
                  <a:t>Examine existing content with respect to four quadrants. Coverage of all topics for a given course in four quadrants. Supplement existing materials with transcriptions of video, incorporation of multimedia, if required</a:t>
                </a:r>
                <a:r>
                  <a:rPr lang="en-US" sz="2400" dirty="0" smtClean="0"/>
                  <a:t>. Add introductory &amp; sum-up  video for the course and for each week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1249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2725" y="151645"/>
            <a:ext cx="9892199" cy="914400"/>
          </a:xfrm>
        </p:spPr>
        <p:txBody>
          <a:bodyPr/>
          <a:lstStyle/>
          <a:p>
            <a:r>
              <a:rPr lang="en-IN" sz="4400" dirty="0" smtClean="0"/>
              <a:t>Repurposing Content </a:t>
            </a:r>
            <a:endParaRPr lang="ms-MY" sz="4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042202" y="990600"/>
            <a:ext cx="3683785" cy="5252361"/>
            <a:chOff x="2801407" y="1645917"/>
            <a:chExt cx="2000780" cy="4602483"/>
          </a:xfrm>
        </p:grpSpPr>
        <p:sp>
          <p:nvSpPr>
            <p:cNvPr id="14" name="Rectangle 13"/>
            <p:cNvSpPr/>
            <p:nvPr/>
          </p:nvSpPr>
          <p:spPr>
            <a:xfrm>
              <a:off x="2801407" y="1645917"/>
              <a:ext cx="2000780" cy="1661165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5" name="Oval 14"/>
            <p:cNvSpPr/>
            <p:nvPr/>
          </p:nvSpPr>
          <p:spPr>
            <a:xfrm>
              <a:off x="2898402" y="1742162"/>
              <a:ext cx="1665395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E7164"/>
                  </a:solidFill>
                  <a:latin typeface="RaphaelIcons" pitchFamily="2" charset="0"/>
                </a:rPr>
                <a:t>Requirement</a:t>
              </a:r>
              <a:endParaRPr lang="ru-RU" sz="4000" b="1" dirty="0">
                <a:solidFill>
                  <a:srgbClr val="FE7164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1407" y="3307082"/>
              <a:ext cx="2000780" cy="2941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25372" y="3505156"/>
              <a:ext cx="1847888" cy="943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49596D"/>
                  </a:solidFill>
                </a:rPr>
                <a:t>Sequencing </a:t>
              </a:r>
              <a:r>
                <a:rPr lang="en-US" sz="3200" dirty="0">
                  <a:solidFill>
                    <a:srgbClr val="49596D"/>
                  </a:solidFill>
                </a:rPr>
                <a:t>and </a:t>
              </a:r>
              <a:r>
                <a:rPr lang="en-US" sz="3200" dirty="0" smtClean="0">
                  <a:solidFill>
                    <a:srgbClr val="49596D"/>
                  </a:solidFill>
                </a:rPr>
                <a:t>chunking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573587" y="990601"/>
            <a:ext cx="6645613" cy="5309246"/>
            <a:chOff x="524137" y="1677841"/>
            <a:chExt cx="2047740" cy="4566232"/>
          </a:xfrm>
        </p:grpSpPr>
        <p:sp>
          <p:nvSpPr>
            <p:cNvPr id="21" name="Rectangle 20"/>
            <p:cNvSpPr/>
            <p:nvPr/>
          </p:nvSpPr>
          <p:spPr>
            <a:xfrm>
              <a:off x="571097" y="1694097"/>
              <a:ext cx="2000780" cy="1661165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524137" y="1677841"/>
              <a:ext cx="2047740" cy="4566232"/>
              <a:chOff x="524137" y="1677841"/>
              <a:chExt cx="2047740" cy="45662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62527" y="1677841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B050"/>
                    </a:solidFill>
                    <a:latin typeface="RaphaelIcons" pitchFamily="2" charset="0"/>
                  </a:rPr>
                  <a:t>Action Plan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4137" y="3270423"/>
                <a:ext cx="2047740" cy="2941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7281" y="3305857"/>
                <a:ext cx="1946120" cy="293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None/>
                </a:pPr>
                <a:r>
                  <a:rPr lang="en-US" sz="2400" dirty="0" smtClean="0"/>
                  <a:t>Course </a:t>
                </a:r>
                <a:r>
                  <a:rPr lang="en-US" sz="2400" dirty="0"/>
                  <a:t>Plan (week-wise) can be developed by sequentially arranging the </a:t>
                </a:r>
                <a:r>
                  <a:rPr lang="en-US" sz="2400" dirty="0" smtClean="0"/>
                  <a:t>40 </a:t>
                </a:r>
                <a:r>
                  <a:rPr lang="en-US" sz="2400" dirty="0"/>
                  <a:t>modules for each paper of e-</a:t>
                </a:r>
                <a:r>
                  <a:rPr lang="en-US" sz="2400" dirty="0" err="1"/>
                  <a:t>PGPathshala</a:t>
                </a:r>
                <a:r>
                  <a:rPr lang="en-US" sz="2400" dirty="0"/>
                  <a:t> in a sequential manner. After this, 2-3 modules need to be clubbed spanning the distribution across 13-15 weeks as “WEEK-1”, WEEK-2”, WEEK-3” and so on. An appropriate title reflecting the topics contained in the modules scheduled in the same week need to be provided.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1642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7809" y="1080452"/>
            <a:ext cx="33281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Issued on</a:t>
            </a:r>
            <a:r>
              <a:rPr lang="id-ID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July 2016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2195175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UGC </a:t>
            </a:r>
            <a:r>
              <a:rPr lang="en-I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(Credit Framework for Online Learning Courses </a:t>
            </a:r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through SWAYAM</a:t>
            </a:r>
            <a:r>
              <a:rPr lang="en-I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Regulation, </a:t>
            </a:r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4303223" y="2818510"/>
            <a:ext cx="3423346" cy="3426109"/>
            <a:chOff x="4384327" y="3450941"/>
            <a:chExt cx="3423346" cy="3426109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341905" y="4233161"/>
            <a:ext cx="1037504" cy="1793181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466240" y="3473338"/>
            <a:ext cx="920076" cy="242176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446899" y="5273428"/>
            <a:ext cx="925602" cy="896591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512236" y="3705429"/>
            <a:ext cx="1105197" cy="234716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6354745" y="3150069"/>
            <a:ext cx="1138352" cy="276437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6498421" y="4792666"/>
            <a:ext cx="1181179" cy="14036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5880892" y="5538675"/>
            <a:ext cx="19341" cy="41445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5926481" y="5639524"/>
            <a:ext cx="1382" cy="2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5050374" y="3840560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prstClr val="black"/>
              </a:solidFill>
            </a:endParaRPr>
          </a:p>
        </p:txBody>
      </p:sp>
      <p:grpSp>
        <p:nvGrpSpPr>
          <p:cNvPr id="5" name="Group 132"/>
          <p:cNvGrpSpPr/>
          <p:nvPr/>
        </p:nvGrpSpPr>
        <p:grpSpPr>
          <a:xfrm>
            <a:off x="7105699" y="1700808"/>
            <a:ext cx="917543" cy="917543"/>
            <a:chOff x="5568818" y="4268069"/>
            <a:chExt cx="1054364" cy="1054364"/>
          </a:xfrm>
        </p:grpSpPr>
        <p:sp>
          <p:nvSpPr>
            <p:cNvPr id="134" name="Rectangle 133"/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7743585" y="4198936"/>
            <a:ext cx="874282" cy="75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38295" y="1988840"/>
            <a:ext cx="40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>
                <a:solidFill>
                  <a:prstClr val="black"/>
                </a:solidFill>
              </a:rPr>
              <a:t>SWAYAM </a:t>
            </a:r>
            <a:r>
              <a:rPr lang="en-IN" sz="2400" dirty="0">
                <a:solidFill>
                  <a:prstClr val="black"/>
                </a:solidFill>
              </a:rPr>
              <a:t>to </a:t>
            </a:r>
            <a:r>
              <a:rPr lang="en-IN" sz="2400" dirty="0" smtClean="0">
                <a:solidFill>
                  <a:prstClr val="black"/>
                </a:solidFill>
              </a:rPr>
              <a:t>notify courses </a:t>
            </a:r>
            <a:r>
              <a:rPr lang="en-IN" sz="2400" dirty="0">
                <a:solidFill>
                  <a:prstClr val="black"/>
                </a:solidFill>
              </a:rPr>
              <a:t>on </a:t>
            </a:r>
            <a:r>
              <a:rPr lang="en-IN" sz="2400" dirty="0" smtClean="0">
                <a:solidFill>
                  <a:prstClr val="black"/>
                </a:solidFill>
              </a:rPr>
              <a:t>June 1 &amp;  Nov 1, every year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8041803" y="4652151"/>
            <a:ext cx="408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>
                <a:solidFill>
                  <a:prstClr val="black"/>
                </a:solidFill>
              </a:rPr>
              <a:t>Up </a:t>
            </a:r>
            <a:r>
              <a:rPr lang="en-IN" sz="2400" dirty="0">
                <a:solidFill>
                  <a:prstClr val="black"/>
                </a:solidFill>
              </a:rPr>
              <a:t>to 20% courses </a:t>
            </a:r>
            <a:r>
              <a:rPr lang="en-IN" sz="2400" dirty="0" smtClean="0">
                <a:solidFill>
                  <a:prstClr val="black"/>
                </a:solidFill>
              </a:rPr>
              <a:t>in a         Program can </a:t>
            </a:r>
            <a:r>
              <a:rPr lang="en-IN" sz="2400" dirty="0">
                <a:solidFill>
                  <a:prstClr val="black"/>
                </a:solidFill>
              </a:rPr>
              <a:t>be   </a:t>
            </a:r>
            <a:r>
              <a:rPr lang="en-IN" sz="2400" dirty="0" smtClean="0">
                <a:solidFill>
                  <a:prstClr val="black"/>
                </a:solidFill>
              </a:rPr>
              <a:t>on SWAYAM  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03457" y="1993261"/>
            <a:ext cx="3653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Online learning courses to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available </a:t>
            </a: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36947" y="47971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>
                <a:solidFill>
                  <a:prstClr val="black"/>
                </a:solidFill>
              </a:rPr>
              <a:t>Courses on SWAYAM  </a:t>
            </a:r>
            <a:r>
              <a:rPr lang="en-IN" sz="2400" dirty="0" smtClean="0">
                <a:solidFill>
                  <a:prstClr val="black"/>
                </a:solidFill>
              </a:rPr>
              <a:t>permitted </a:t>
            </a:r>
            <a:r>
              <a:rPr lang="en-IN" sz="2400" dirty="0">
                <a:solidFill>
                  <a:prstClr val="black"/>
                </a:solidFill>
              </a:rPr>
              <a:t>for credit </a:t>
            </a:r>
            <a:r>
              <a:rPr lang="en-IN" sz="2400" dirty="0" smtClean="0">
                <a:solidFill>
                  <a:prstClr val="black"/>
                </a:solidFill>
              </a:rPr>
              <a:t>transfer</a:t>
            </a:r>
            <a:endParaRPr lang="en-IN" sz="2400" dirty="0">
              <a:solidFill>
                <a:prstClr val="black"/>
              </a:solidFill>
            </a:endParaRPr>
          </a:p>
        </p:txBody>
      </p:sp>
      <p:grpSp>
        <p:nvGrpSpPr>
          <p:cNvPr id="6" name="Group 202"/>
          <p:cNvGrpSpPr/>
          <p:nvPr/>
        </p:nvGrpSpPr>
        <p:grpSpPr>
          <a:xfrm>
            <a:off x="7753771" y="3861048"/>
            <a:ext cx="344442" cy="500499"/>
            <a:chOff x="-1587" y="-1587"/>
            <a:chExt cx="4211637" cy="6119812"/>
          </a:xfrm>
          <a:solidFill>
            <a:schemeClr val="bg1"/>
          </a:solidFill>
        </p:grpSpPr>
        <p:sp>
          <p:nvSpPr>
            <p:cNvPr id="204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05"/>
          <p:cNvGrpSpPr/>
          <p:nvPr/>
        </p:nvGrpSpPr>
        <p:grpSpPr>
          <a:xfrm>
            <a:off x="8293332" y="3191200"/>
            <a:ext cx="375061" cy="374912"/>
            <a:chOff x="0" y="1588"/>
            <a:chExt cx="4016375" cy="4014787"/>
          </a:xfrm>
          <a:solidFill>
            <a:schemeClr val="bg1"/>
          </a:solidFill>
        </p:grpSpPr>
        <p:sp>
          <p:nvSpPr>
            <p:cNvPr id="207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8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08"/>
          <p:cNvGrpSpPr/>
          <p:nvPr/>
        </p:nvGrpSpPr>
        <p:grpSpPr>
          <a:xfrm>
            <a:off x="4197781" y="1928179"/>
            <a:ext cx="460440" cy="397165"/>
            <a:chOff x="-122237" y="-128588"/>
            <a:chExt cx="4632324" cy="3995738"/>
          </a:xfrm>
          <a:solidFill>
            <a:schemeClr val="bg1"/>
          </a:solidFill>
        </p:grpSpPr>
        <p:sp>
          <p:nvSpPr>
            <p:cNvPr id="210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12" name="Freeform 211"/>
          <p:cNvSpPr>
            <a:spLocks noEditPoints="1"/>
          </p:cNvSpPr>
          <p:nvPr/>
        </p:nvSpPr>
        <p:spPr bwMode="auto">
          <a:xfrm>
            <a:off x="3338388" y="3271110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0" name="Freeform 14"/>
          <p:cNvSpPr>
            <a:spLocks noEditPoints="1"/>
          </p:cNvSpPr>
          <p:nvPr/>
        </p:nvSpPr>
        <p:spPr bwMode="auto">
          <a:xfrm>
            <a:off x="7393731" y="1844824"/>
            <a:ext cx="504056" cy="642225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138296" y="1434164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Notification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545859" y="4037776"/>
            <a:ext cx="35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  Choice of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48395" y="3981757"/>
            <a:ext cx="302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Credit Transfer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3457" y="1413517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Learning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pic>
        <p:nvPicPr>
          <p:cNvPr id="58" name="Picture 57" descr="learning cour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91" y="1124744"/>
            <a:ext cx="864096" cy="936104"/>
          </a:xfrm>
          <a:prstGeom prst="rect">
            <a:avLst/>
          </a:prstGeom>
        </p:spPr>
      </p:pic>
      <p:pic>
        <p:nvPicPr>
          <p:cNvPr id="60" name="Picture 59" descr="credit-prior-learning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251" y="3789040"/>
            <a:ext cx="1080120" cy="1080120"/>
          </a:xfrm>
          <a:prstGeom prst="rect">
            <a:avLst/>
          </a:prstGeom>
        </p:spPr>
      </p:pic>
      <p:pic>
        <p:nvPicPr>
          <p:cNvPr id="61" name="Picture 60" descr="engageLearn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747" y="3501008"/>
            <a:ext cx="915254" cy="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48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2" grpId="0" animBg="1"/>
      <p:bldP spid="212" grpId="0" animBg="1"/>
      <p:bldP spid="220" grpId="0" animBg="1"/>
      <p:bldP spid="221" grpId="0"/>
      <p:bldP spid="223" grpId="0"/>
      <p:bldP spid="224" grpId="0"/>
      <p:bldP spid="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63806" y="5467153"/>
            <a:ext cx="67917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63806" y="4572176"/>
            <a:ext cx="45719" cy="555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920581" y="5113036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72198" y="2712510"/>
            <a:ext cx="59525" cy="1524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953571" y="4149080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063806" y="1358840"/>
            <a:ext cx="67917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953571" y="2348880"/>
            <a:ext cx="321022" cy="360040"/>
            <a:chOff x="5918994" y="3280833"/>
            <a:chExt cx="354012" cy="352956"/>
          </a:xfrm>
          <a:solidFill>
            <a:schemeClr val="accent2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920581" y="1014849"/>
            <a:ext cx="354012" cy="352956"/>
            <a:chOff x="5918994" y="3280833"/>
            <a:chExt cx="354012" cy="352956"/>
          </a:xfrm>
          <a:solidFill>
            <a:schemeClr val="accent1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6404587" y="120163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1437" y="255485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24255" y="1331581"/>
            <a:ext cx="314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79646">
                    <a:lumMod val="75000"/>
                  </a:srgbClr>
                </a:solidFill>
              </a:rPr>
              <a:t>	 </a:t>
            </a:r>
            <a:r>
              <a:rPr lang="en-US" sz="2000" b="1" u="sng" dirty="0" smtClean="0">
                <a:solidFill>
                  <a:srgbClr val="4BACC6">
                    <a:lumMod val="50000"/>
                  </a:srgbClr>
                </a:solidFill>
              </a:rPr>
              <a:t>Step-1: </a:t>
            </a:r>
            <a:r>
              <a:rPr lang="en-US" sz="2000" b="1" u="sng" dirty="0">
                <a:solidFill>
                  <a:srgbClr val="4BACC6">
                    <a:lumMod val="50000"/>
                  </a:srgbClr>
                </a:solidFill>
              </a:rPr>
              <a:t>M</a:t>
            </a:r>
            <a:r>
              <a:rPr lang="en-IN" sz="2000" b="1" u="sng" dirty="0" err="1">
                <a:solidFill>
                  <a:srgbClr val="4BACC6">
                    <a:lumMod val="50000"/>
                  </a:srgbClr>
                </a:solidFill>
              </a:rPr>
              <a:t>ake</a:t>
            </a:r>
            <a:r>
              <a:rPr lang="en-IN" sz="2000" b="1" u="sng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IN" sz="2000" b="1" u="sng" dirty="0" smtClean="0">
                <a:solidFill>
                  <a:srgbClr val="4BACC6">
                    <a:lumMod val="50000"/>
                  </a:srgbClr>
                </a:solidFill>
              </a:rPr>
              <a:t>Amendments</a:t>
            </a:r>
            <a:endParaRPr lang="en-US" sz="2000" b="1" u="sng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01643" y="1844823"/>
            <a:ext cx="5567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through their Competent Authority (EC, AC, BOS), should 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amendments   in their Ordinances, Rules,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incorporate provisions for transfer of credits for MOOCs courses  as per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UGC 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4040" y="1844824"/>
            <a:ext cx="29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Step-2: Select the Courses</a:t>
            </a:r>
            <a:endParaRPr lang="id-ID" sz="2000" b="1" u="sng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923" y="2276873"/>
            <a:ext cx="56516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shall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 the courses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be permitted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credit transfer through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SWAYAM. (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courses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high demand  for which faculty is not available, elective courses or for supplementing  teaching-learning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process)</a:t>
            </a:r>
            <a:r>
              <a:rPr lang="en-IN" sz="2000" dirty="0" smtClean="0">
                <a:solidFill>
                  <a:prstClr val="black"/>
                </a:solidFill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while ensuring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  physical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facilities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like laboratories, computer facilities, library etc. required for the course are made available free to the students in adequate measure.</a:t>
            </a:r>
          </a:p>
          <a:p>
            <a:pPr algn="just"/>
            <a:endParaRPr lang="en-IN" sz="1200" b="1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04587" y="432587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61437" y="531948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4710" y="3861048"/>
            <a:ext cx="430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9BBB59">
                    <a:lumMod val="50000"/>
                  </a:srgbClr>
                </a:solidFill>
              </a:rPr>
              <a:t>Step-3: Designate Course Coordinator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5853" y="4293096"/>
            <a:ext cx="536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must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designate a Course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Coordinator/facilitator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guide the students throughout the course and to facilitate/conduct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Lab/Practical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sessions/examinations.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7147" y="49411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</a:rPr>
              <a:t>Step-4: Disseminate Information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01208"/>
            <a:ext cx="5809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should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widely disseminate information about selected 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the students through faculty members, notice boards, student forums, workshops and university website etc.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0" y="1"/>
            <a:ext cx="12195175" cy="1120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rPr>
              <a:t>Step by step procedure to be adopted by Universities for adopting </a:t>
            </a:r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on SWAYAM</a:t>
            </a:r>
            <a:endParaRPr lang="en-I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179" y="1196752"/>
            <a:ext cx="1296144" cy="648072"/>
          </a:xfrm>
          <a:prstGeom prst="rect">
            <a:avLst/>
          </a:prstGeom>
        </p:spPr>
      </p:pic>
      <p:pic>
        <p:nvPicPr>
          <p:cNvPr id="55" name="Picture 54" descr="amend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2003" y="1124744"/>
            <a:ext cx="1512168" cy="753616"/>
          </a:xfrm>
          <a:prstGeom prst="rect">
            <a:avLst/>
          </a:prstGeom>
        </p:spPr>
      </p:pic>
      <p:pic>
        <p:nvPicPr>
          <p:cNvPr id="56" name="Picture 55" descr="dissemina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35" y="4797152"/>
            <a:ext cx="1008112" cy="576065"/>
          </a:xfrm>
          <a:prstGeom prst="rect">
            <a:avLst/>
          </a:prstGeom>
        </p:spPr>
      </p:pic>
      <p:pic>
        <p:nvPicPr>
          <p:cNvPr id="57" name="Picture 5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8107" y="3501008"/>
            <a:ext cx="115212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15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18821" y="4882777"/>
            <a:ext cx="67917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52780" y="3183519"/>
            <a:ext cx="66007" cy="1346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796138" y="4529821"/>
            <a:ext cx="354012" cy="352956"/>
            <a:chOff x="5918994" y="3280833"/>
            <a:chExt cx="354012" cy="352956"/>
          </a:xfrm>
          <a:solidFill>
            <a:schemeClr val="accent6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52780" y="1811919"/>
            <a:ext cx="67917" cy="10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809555" y="2840845"/>
            <a:ext cx="354012" cy="352956"/>
            <a:chOff x="5918994" y="3280833"/>
            <a:chExt cx="354012" cy="352956"/>
          </a:xfrm>
          <a:solidFill>
            <a:schemeClr val="accent5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952780" y="458249"/>
            <a:ext cx="67917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809555" y="1487175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809555" y="114258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293561" y="30104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50411" y="165426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42893" y="524197"/>
            <a:ext cx="342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9BBB59">
                    <a:lumMod val="50000"/>
                  </a:srgbClr>
                </a:solidFill>
              </a:rPr>
              <a:t>Step-5: Course Registration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3567" y="834655"/>
            <a:ext cx="555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to facilitate registration of students. Every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 enrolled for the course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University must  register for the MOOCs course.</a:t>
            </a: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6287" y="1628800"/>
            <a:ext cx="21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</a:rPr>
              <a:t>Step-6: Evaluation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" y="1988840"/>
            <a:ext cx="566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Host Institution shall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students registered for MOOCs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based on discussion forums, quizzes, assignments, sessional  and final examinations. The University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Host Institution in conducting the final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examination.</a:t>
            </a:r>
            <a:endParaRPr lang="en-I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3561" y="3037099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50410" y="4640321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0805" y="2708920"/>
            <a:ext cx="36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4BACC6">
                    <a:lumMod val="75000"/>
                  </a:srgbClr>
                </a:solidFill>
              </a:rPr>
              <a:t>Step-7: Marks of the Students</a:t>
            </a:r>
            <a:endParaRPr lang="id-ID" sz="2000" b="1" u="sng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7331" y="3140968"/>
            <a:ext cx="5756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shall  incorporate the marks/grades communicated by the Host Institution in the final mark sheet of the student which counts for award of degree/diploma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However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the University shall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for the practical/lab component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incorporate these marks/grades in the overall mark sheet of the student.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83671" y="4221088"/>
            <a:ext cx="228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C6600"/>
                </a:solidFill>
              </a:rPr>
              <a:t>Step-8: Certificate</a:t>
            </a:r>
            <a:endParaRPr lang="id-ID" sz="2000" b="1" u="sng" dirty="0">
              <a:solidFill>
                <a:srgbClr val="CC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923" y="4581129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receipt of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MOOCs completion certificate  from Host 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Instt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give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equivalent credit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weightage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for the credits earned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through SWAYAM.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University shall refuse any student for credit mobility for courses earned through MOOCs.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260648"/>
            <a:ext cx="559353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Steps Continued…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76" descr="evalu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259" y="764704"/>
            <a:ext cx="1008112" cy="792088"/>
          </a:xfrm>
          <a:prstGeom prst="rect">
            <a:avLst/>
          </a:prstGeom>
        </p:spPr>
      </p:pic>
      <p:pic>
        <p:nvPicPr>
          <p:cNvPr id="78" name="Picture 77" descr="Student_Regi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955" y="116632"/>
            <a:ext cx="1584176" cy="620688"/>
          </a:xfrm>
          <a:prstGeom prst="rect">
            <a:avLst/>
          </a:prstGeom>
        </p:spPr>
      </p:pic>
      <p:pic>
        <p:nvPicPr>
          <p:cNvPr id="79" name="Picture 78" descr="stock-vector-antique-vintage-ornament-frame-certificate-of-appreciation-337996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203" y="4005064"/>
            <a:ext cx="648072" cy="648072"/>
          </a:xfrm>
          <a:prstGeom prst="rect">
            <a:avLst/>
          </a:prstGeom>
        </p:spPr>
      </p:pic>
      <p:pic>
        <p:nvPicPr>
          <p:cNvPr id="80" name="Picture 79" descr="service-and-mark-sheet-scane-2-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5979" y="2564904"/>
            <a:ext cx="1584176" cy="4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0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99" b="12873"/>
          <a:stretch/>
        </p:blipFill>
        <p:spPr bwMode="auto">
          <a:xfrm>
            <a:off x="1201044" y="4"/>
            <a:ext cx="108732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2563010" y="2921102"/>
            <a:ext cx="6345547" cy="430903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Information flow and Media Consumption Habits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5043509"/>
          </a:xfrm>
        </p:spPr>
        <p:txBody>
          <a:bodyPr>
            <a:normAutofit fontScale="40000" lnSpcReduction="20000"/>
          </a:bodyPr>
          <a:lstStyle/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Prepare one week Course content consisting of 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introductory video 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5 minute 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, e-text, videos, self-assessment questions, references, discussion forum for one week and submit to UGC by email to </a:t>
            </a:r>
            <a:r>
              <a:rPr lang="en-IN" sz="59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econtent.ugc@gmail.com</a:t>
            </a:r>
            <a:r>
              <a:rPr lang="en-IN" sz="59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latest by 31</a:t>
            </a:r>
            <a:r>
              <a:rPr lang="en-IN" sz="59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5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May,2018</a:t>
            </a:r>
            <a:r>
              <a:rPr lang="en-IN" sz="5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 1.35 </a:t>
            </a:r>
            <a:r>
              <a:rPr lang="en-IN" sz="5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( 10%  of the MOOCs cost) will be released to your institution within a week.</a:t>
            </a: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Be prepared for a presentation to UGC in first half of June,2018</a:t>
            </a:r>
          </a:p>
          <a:p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approval of one week content, “Go Ahead” will be given for developing the complete course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Repurposed </a:t>
            </a: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Promote the SWAYAM MOOCs developed by you through Twitter, Face book, </a:t>
            </a:r>
            <a:r>
              <a:rPr lang="en-IN" sz="5900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 and other social media.</a:t>
            </a: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Your course will be offered from July, 2018 for repurposed and January, 2019 for new courses.</a:t>
            </a:r>
            <a:r>
              <a:rPr lang="en-IN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Expectations from New Course Coordinators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504350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IN" sz="5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 3.00 </a:t>
            </a:r>
            <a:r>
              <a:rPr lang="en-IN" sz="5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will be released to your institution within a week (if not released so far).</a:t>
            </a:r>
            <a:endParaRPr lang="en-IN" sz="5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Revise the MOOCs course as per the new guidelines.</a:t>
            </a:r>
          </a:p>
          <a:p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UGC will send the course invite immediately on your request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Please upload the complete course on the SWAYAM platform  latest by 31</a:t>
            </a:r>
            <a:r>
              <a:rPr lang="en-IN" sz="59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 May, 2018</a:t>
            </a:r>
          </a:p>
          <a:p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course will be 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offered on </a:t>
            </a:r>
            <a:r>
              <a:rPr lang="en-IN" sz="5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  </a:t>
            </a:r>
            <a:r>
              <a:rPr lang="en-IN" sz="5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July, 2018</a:t>
            </a:r>
            <a:endParaRPr lang="en-IN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Promote the MOOCs  being developed by you through Twitter, Face book, </a:t>
            </a:r>
            <a:r>
              <a:rPr lang="en-IN" sz="5900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IN" sz="5900" dirty="0" smtClean="0">
                <a:latin typeface="Times New Roman" pitchFamily="18" charset="0"/>
                <a:cs typeface="Times New Roman" pitchFamily="18" charset="0"/>
              </a:rPr>
              <a:t> and other social media.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Expectations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Course Coordinators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Repurposed MOOCs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529667"/>
            <a:ext cx="12195175" cy="368300"/>
          </a:xfrm>
          <a:prstGeom prst="rect">
            <a:avLst/>
          </a:prstGeom>
          <a:solidFill>
            <a:srgbClr val="D1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916832"/>
            <a:ext cx="12195175" cy="2786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8999" y="1916832"/>
            <a:ext cx="10709403" cy="1008112"/>
          </a:xfrm>
          <a:prstGeom prst="rect">
            <a:avLst/>
          </a:prstGeom>
        </p:spPr>
        <p:txBody>
          <a:bodyPr lIns="121935" tIns="60968" rIns="121935" bIns="6096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spc="-200" dirty="0" smtClean="0">
                <a:solidFill>
                  <a:srgbClr val="D1493B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Thanks for patient hearing</a:t>
            </a:r>
          </a:p>
          <a:p>
            <a:pPr marL="0" indent="0" algn="ctr">
              <a:buNone/>
              <a:defRPr/>
            </a:pPr>
            <a:r>
              <a:rPr lang="en-US" sz="4800" b="1" spc="-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All the Best for developing Quality MOOCs. </a:t>
            </a:r>
          </a:p>
          <a:p>
            <a:pPr marL="0" indent="0">
              <a:buNone/>
              <a:defRPr/>
            </a:pPr>
            <a:r>
              <a:rPr lang="en-US" b="1" i="1" spc="-200" dirty="0" smtClean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                                             </a:t>
            </a:r>
            <a:r>
              <a:rPr lang="en-US" b="1" i="1" spc="-200" dirty="0" smtClean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  <a:hlinkClick r:id="rId2"/>
              </a:rPr>
              <a:t>pankajugc@gmail.com</a:t>
            </a:r>
            <a:endParaRPr lang="en-US" b="1" i="1" spc="-200" dirty="0" smtClean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b="1" i="1" spc="-200" dirty="0" smtClean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" y="3909053"/>
            <a:ext cx="319990" cy="954124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751" y="1484313"/>
            <a:ext cx="9260711" cy="1143000"/>
          </a:xfrm>
        </p:spPr>
        <p:txBody>
          <a:bodyPr lIns="121935" tIns="60968" rIns="121935" bIns="60968" anchor="t"/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52971" y="0"/>
            <a:ext cx="10441160" cy="7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E-content  development under E-PGP </a:t>
            </a:r>
            <a:endParaRPr lang="en-US" sz="4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48" y="1782971"/>
            <a:ext cx="5402006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Subject = 16 Paper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Paper =  30-35 Module (20 Hr lecture)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module = 16 X 35 = 560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03020" y="1016923"/>
            <a:ext cx="7924744" cy="7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Developing e-content in 77 subjects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1483" y="3140972"/>
            <a:ext cx="6675097" cy="6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Quadrant approach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54" y="3777310"/>
            <a:ext cx="6986595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 Module comprises of 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e-text = textual material 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Self- learning = audio /  video component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 assessment = Questions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 More = further reference material </a:t>
            </a: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777107" y="5877274"/>
            <a:ext cx="5760640" cy="400126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4 core paper of each semester (2Yr course)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961912" y="1112063"/>
            <a:ext cx="4465585" cy="4693207"/>
            <a:chOff x="1396330" y="1168002"/>
            <a:chExt cx="2862263" cy="3348038"/>
          </a:xfrm>
        </p:grpSpPr>
        <p:grpSp>
          <p:nvGrpSpPr>
            <p:cNvPr id="3" name="Group 11"/>
            <p:cNvGrpSpPr/>
            <p:nvPr/>
          </p:nvGrpSpPr>
          <p:grpSpPr>
            <a:xfrm>
              <a:off x="1396330" y="1168002"/>
              <a:ext cx="2862263" cy="3348038"/>
              <a:chOff x="1312707" y="1168003"/>
              <a:chExt cx="2862263" cy="334803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844404" y="2680098"/>
                <a:ext cx="161925" cy="535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3059907" y="2085975"/>
                <a:ext cx="108347" cy="3238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grpSp>
            <p:nvGrpSpPr>
              <p:cNvPr id="4" name="Group 15"/>
              <p:cNvGrpSpPr/>
              <p:nvPr/>
            </p:nvGrpSpPr>
            <p:grpSpPr>
              <a:xfrm>
                <a:off x="1312707" y="1168003"/>
                <a:ext cx="2862263" cy="3348038"/>
                <a:chOff x="1303536" y="1176472"/>
                <a:chExt cx="2862263" cy="3348038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3006329" y="2115741"/>
                  <a:ext cx="701278" cy="888207"/>
                  <a:chOff x="2483768" y="2821626"/>
                  <a:chExt cx="936104" cy="1183439"/>
                </a:xfrm>
              </p:grpSpPr>
              <p:grpSp>
                <p:nvGrpSpPr>
                  <p:cNvPr id="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483768" y="3213461"/>
                    <a:ext cx="878200" cy="791604"/>
                    <a:chOff x="539552" y="2205699"/>
                    <a:chExt cx="1098380" cy="136731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39552" y="2205699"/>
                      <a:ext cx="1009792" cy="1367317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IN" dirty="0"/>
                    </a:p>
                  </p:txBody>
                </p:sp>
                <p:pic>
                  <p:nvPicPr>
                    <p:cNvPr id="4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257623"/>
                      <a:ext cx="346596" cy="451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996952"/>
                      <a:ext cx="330787" cy="4320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888" y="2329005"/>
                      <a:ext cx="558565" cy="51514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r>
                        <a:rPr lang="en-IN" sz="14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p:txBody>
                </p:sp>
                <p:sp>
                  <p:nvSpPr>
                    <p:cNvPr id="50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860" y="2986666"/>
                      <a:ext cx="648072" cy="505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791" y="2821626"/>
                    <a:ext cx="720081" cy="614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Pool of CR/LE</a:t>
                    </a:r>
                    <a:endParaRPr lang="en-IN" sz="12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/>
                    <a:endParaRPr lang="en-IN" sz="12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1303536" y="1176472"/>
                  <a:ext cx="2862263" cy="3348038"/>
                  <a:chOff x="1277541" y="1168003"/>
                  <a:chExt cx="2862263" cy="3348038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80010" y="1545431"/>
                    <a:ext cx="1243013" cy="712737"/>
                    <a:chOff x="1043608" y="836712"/>
                    <a:chExt cx="1944216" cy="1709103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043608" y="836712"/>
                      <a:ext cx="1871587" cy="1296195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 dirty="0"/>
                    </a:p>
                    <a:p>
                      <a:pPr algn="ctr">
                        <a:defRPr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42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6" y="966326"/>
                      <a:ext cx="457200" cy="103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5" y="966326"/>
                      <a:ext cx="1440159" cy="1579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Principal Investigator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endParaRPr lang="en-IN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656160" y="2463379"/>
                    <a:ext cx="1243013" cy="712760"/>
                    <a:chOff x="1115616" y="3284309"/>
                    <a:chExt cx="1657350" cy="950385"/>
                  </a:xfrm>
                </p:grpSpPr>
                <p:grpSp>
                  <p:nvGrpSpPr>
                    <p:cNvPr id="1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284309"/>
                      <a:ext cx="1657350" cy="950385"/>
                      <a:chOff x="1043608" y="836659"/>
                      <a:chExt cx="1944216" cy="1709162"/>
                    </a:xfrm>
                  </p:grpSpPr>
                  <p:sp>
                    <p:nvSpPr>
                      <p:cNvPr id="39" name="Rounded Rectangle 38"/>
                      <p:cNvSpPr/>
                      <p:nvPr/>
                    </p:nvSpPr>
                    <p:spPr>
                      <a:xfrm>
                        <a:off x="1043608" y="836659"/>
                        <a:ext cx="1871586" cy="1296251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</p:txBody>
                  </p:sp>
                  <p:sp>
                    <p:nvSpPr>
                      <p:cNvPr id="40" name="Text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7665" y="966329"/>
                        <a:ext cx="1440159" cy="157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Paper Coordinator</a:t>
                        </a:r>
                      </a:p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(16)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38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4" y="3296680"/>
                      <a:ext cx="412720" cy="564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547813" y="3219450"/>
                    <a:ext cx="1674019" cy="1188244"/>
                    <a:chOff x="539553" y="4293096"/>
                    <a:chExt cx="2232247" cy="1584176"/>
                  </a:xfrm>
                </p:grpSpPr>
                <p:sp>
                  <p:nvSpPr>
                    <p:cNvPr id="25" name="Cloud Callout 24"/>
                    <p:cNvSpPr/>
                    <p:nvPr/>
                  </p:nvSpPr>
                  <p:spPr>
                    <a:xfrm rot="10800000">
                      <a:off x="539553" y="4293096"/>
                      <a:ext cx="2232247" cy="1584176"/>
                    </a:xfrm>
                    <a:prstGeom prst="cloudCallout">
                      <a:avLst/>
                    </a:prstGeom>
                    <a:noFill/>
                    <a:effectLst>
                      <a:outerShdw blurRad="558800" dist="25400" dir="5400000" algn="ctr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7890" y="4796287"/>
                      <a:ext cx="1791903" cy="861930"/>
                      <a:chOff x="1043506" y="836381"/>
                      <a:chExt cx="2102059" cy="1295226"/>
                    </a:xfrm>
                  </p:grpSpPr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1043506" y="836381"/>
                        <a:ext cx="1871774" cy="129522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6" name="Text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5403" y="837682"/>
                        <a:ext cx="1440162" cy="92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Team of Authors/</a:t>
                        </a:r>
                      </a:p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Content Writers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2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5" y="5301208"/>
                      <a:ext cx="256680" cy="3342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4797152"/>
                      <a:ext cx="221208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1601" y="5326583"/>
                      <a:ext cx="257023" cy="334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4797152"/>
                      <a:ext cx="216024" cy="281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5085184"/>
                      <a:ext cx="186221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5085184"/>
                      <a:ext cx="210637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4797153"/>
                      <a:ext cx="221209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5050316"/>
                      <a:ext cx="218265" cy="32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77541" y="1168003"/>
                    <a:ext cx="2862263" cy="3348038"/>
                    <a:chOff x="179512" y="1556792"/>
                    <a:chExt cx="3816424" cy="4464496"/>
                  </a:xfrm>
                </p:grpSpPr>
                <p:sp>
                  <p:nvSpPr>
                    <p:cNvPr id="23" name="Parallelogram 22"/>
                    <p:cNvSpPr/>
                    <p:nvPr/>
                  </p:nvSpPr>
                  <p:spPr>
                    <a:xfrm>
                      <a:off x="179512" y="1844158"/>
                      <a:ext cx="3600520" cy="4177130"/>
                    </a:xfrm>
                    <a:prstGeom prst="parallelogram">
                      <a:avLst/>
                    </a:prstGeom>
                    <a:noFill/>
                    <a:ln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sp>
                  <p:nvSpPr>
                    <p:cNvPr id="24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59831" y="1556792"/>
                      <a:ext cx="936105" cy="2927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en-IN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Down Arrow 12"/>
            <p:cNvSpPr/>
            <p:nvPr/>
          </p:nvSpPr>
          <p:spPr bwMode="auto">
            <a:xfrm>
              <a:off x="2365420" y="2082488"/>
              <a:ext cx="108347" cy="378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6918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75" y="896"/>
            <a:ext cx="12188826" cy="1925283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080864" y="315136"/>
            <a:ext cx="8014406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IN" sz="3598" dirty="0">
                <a:solidFill>
                  <a:schemeClr val="bg1"/>
                </a:solidFill>
                <a:latin typeface="Gobold"/>
              </a:rPr>
              <a:t>Present Status of  </a:t>
            </a:r>
            <a:r>
              <a:rPr lang="en-IN" sz="3598" dirty="0" smtClean="0">
                <a:solidFill>
                  <a:schemeClr val="bg1"/>
                </a:solidFill>
                <a:latin typeface="Gobold"/>
              </a:rPr>
              <a:t>e-PG </a:t>
            </a:r>
            <a:r>
              <a:rPr lang="en-IN" sz="3598" dirty="0" err="1" smtClean="0">
                <a:solidFill>
                  <a:schemeClr val="bg1"/>
                </a:solidFill>
                <a:latin typeface="Gobold"/>
              </a:rPr>
              <a:t>Pathshala</a:t>
            </a:r>
            <a:endParaRPr lang="ms-MY" sz="3598" dirty="0">
              <a:solidFill>
                <a:schemeClr val="bg1"/>
              </a:solidFill>
              <a:latin typeface="Go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309" b="57131"/>
          <a:stretch/>
        </p:blipFill>
        <p:spPr>
          <a:xfrm>
            <a:off x="9152993" y="2160216"/>
            <a:ext cx="1764428" cy="1771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74" b="53516"/>
          <a:stretch/>
        </p:blipFill>
        <p:spPr>
          <a:xfrm>
            <a:off x="9481964" y="1772818"/>
            <a:ext cx="1803445" cy="1934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979" y="23922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Videos/e-text </a:t>
            </a:r>
            <a:r>
              <a:rPr lang="en-IN" sz="2800" dirty="0">
                <a:solidFill>
                  <a:srgbClr val="002060"/>
                </a:solidFill>
              </a:rPr>
              <a:t>available on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web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7707" y="3068962"/>
            <a:ext cx="179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20,000</a:t>
            </a:r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/>
          </a:p>
        </p:txBody>
      </p:sp>
      <p:sp>
        <p:nvSpPr>
          <p:cNvPr id="20" name="AutoShape 2" descr="Image result for website view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3645024"/>
            <a:ext cx="1059504" cy="10595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1203" y="37170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Visitors </a:t>
            </a:r>
            <a:r>
              <a:rPr lang="en-IN" sz="2800" dirty="0">
                <a:solidFill>
                  <a:srgbClr val="002060"/>
                </a:solidFill>
              </a:rPr>
              <a:t>on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(</a:t>
            </a:r>
            <a:r>
              <a:rPr lang="en-IN" sz="2800" dirty="0" smtClean="0">
                <a:solidFill>
                  <a:srgbClr val="002060"/>
                </a:solidFill>
              </a:rPr>
              <a:t>Globally)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3251" y="4267942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lakh+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05100" y="5013179"/>
            <a:ext cx="9454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solidFill>
                  <a:srgbClr val="002060"/>
                </a:solidFill>
              </a:rPr>
              <a:t>E-content of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used for </a:t>
            </a:r>
            <a:r>
              <a:rPr lang="en-IN" sz="2800" dirty="0" smtClean="0">
                <a:solidFill>
                  <a:srgbClr val="C00000"/>
                </a:solidFill>
              </a:rPr>
              <a:t>developing MOOCs </a:t>
            </a:r>
            <a:r>
              <a:rPr lang="en-IN" sz="2800" dirty="0">
                <a:solidFill>
                  <a:srgbClr val="C00000"/>
                </a:solidFill>
              </a:rPr>
              <a:t>on SWAYAM </a:t>
            </a:r>
            <a:r>
              <a:rPr lang="en-IN" sz="2800" dirty="0">
                <a:solidFill>
                  <a:srgbClr val="002060"/>
                </a:solidFill>
              </a:rPr>
              <a:t>and for </a:t>
            </a:r>
            <a:r>
              <a:rPr lang="en-IN" sz="2800" dirty="0" smtClean="0">
                <a:solidFill>
                  <a:srgbClr val="002060"/>
                </a:solidFill>
              </a:rPr>
              <a:t>telecasting videos on </a:t>
            </a:r>
            <a:r>
              <a:rPr lang="en-IN" sz="2800" dirty="0">
                <a:solidFill>
                  <a:srgbClr val="C00000"/>
                </a:solidFill>
              </a:rPr>
              <a:t>10 DTH Channels under </a:t>
            </a:r>
            <a:r>
              <a:rPr lang="en-IN" sz="2800" dirty="0" err="1">
                <a:solidFill>
                  <a:srgbClr val="C00000"/>
                </a:solidFill>
              </a:rPr>
              <a:t>Swayam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 err="1">
                <a:solidFill>
                  <a:srgbClr val="C00000"/>
                </a:solidFill>
              </a:rPr>
              <a:t>Prabha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project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6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-pg pathshala h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3622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Screen epg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190" y="315136"/>
            <a:ext cx="11964988" cy="9141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</a:rPr>
              <a:t>Impact Analysis of e-PG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</a:rPr>
              <a:t>Pathshala</a:t>
            </a:r>
            <a:endParaRPr lang="ms-MY" sz="5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11583"/>
            <a:ext cx="121951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 Content is available in  open access at 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www.epgp.inflibnet.ac.in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International visitors – 12128+  from USA, 3228+ from Brazil, 2231+from China, 1191+ from Canada  and 1538+ from Russian federation)  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Total  visitors  -  33.63lakh  (as on 15</a:t>
            </a:r>
            <a:r>
              <a:rPr lang="en-US" sz="2800" baseline="30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January, 2018) </a:t>
            </a:r>
            <a:endParaRPr lang="en-IN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endParaRPr lang="en-US" i="1" spc="-150" dirty="0">
              <a:solidFill>
                <a:prstClr val="black"/>
              </a:solidFill>
              <a:latin typeface="Source Sans Pro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963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137" y="3429000"/>
            <a:ext cx="23231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6615" y="3444240"/>
            <a:ext cx="2911599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3919" y="3550920"/>
            <a:ext cx="3261256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117" y="3444240"/>
            <a:ext cx="226627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1595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4127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>MOOCs  </a:t>
            </a:r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>A different educational space</a:t>
            </a:r>
            <a:endParaRPr lang="ms-MY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735387" y="881063"/>
            <a:ext cx="6867236" cy="533400"/>
          </a:xfrm>
        </p:spPr>
        <p:txBody>
          <a:bodyPr>
            <a:normAutofit fontScale="70000" lnSpcReduction="20000"/>
          </a:bodyPr>
          <a:lstStyle/>
          <a:p>
            <a:r>
              <a:rPr lang="en-IN" sz="28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Boundary </a:t>
            </a:r>
            <a:r>
              <a:rPr lang="en-IN" sz="2800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less Institute / </a:t>
            </a:r>
            <a:r>
              <a:rPr lang="en-IN" sz="28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IN" sz="2800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412776"/>
            <a:ext cx="12195175" cy="54452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</a:rPr>
              <a:t>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assive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Large enrolment numbers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- No mandatory qualifications – Open to all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Fully online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ourse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- Structured</a:t>
            </a: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 course content</a:t>
            </a:r>
          </a:p>
          <a:p>
            <a:pPr algn="just">
              <a:buNone/>
            </a:pP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is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an online course aimed at unlimited participation and </a:t>
            </a: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open access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via the web. </a:t>
            </a:r>
            <a:endParaRPr lang="en-US" dirty="0" smtClean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basic philosophy of MOOCs is 3A’s i.e., Anytime, Anyone, Anywhere.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91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1052736"/>
          <a:ext cx="12195176" cy="5805267"/>
        </p:xfrm>
        <a:graphic>
          <a:graphicData uri="http://schemas.openxmlformats.org/drawingml/2006/table">
            <a:tbl>
              <a:tblPr/>
              <a:tblGrid>
                <a:gridCol w="6097588"/>
                <a:gridCol w="6097588"/>
              </a:tblGrid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National MOOCs Coordinator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Sectors 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University Grants Commission (UGC)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	Post	Graduate Degree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NPTEL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Technical/Engineering UG &amp;	PG degree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Consortium for Educational Communication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 IUC of UGC)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 Under Graduate degree 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IGNOU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Diplomas and Certificates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NCERT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NIOS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IIM Bangalore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NITTR, Chennai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Teacher Training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031032"/>
          </a:xfrm>
          <a:solidFill>
            <a:srgbClr val="CC66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>NATIONAL   COORDINATORS</a:t>
            </a:r>
            <a:endParaRPr lang="en-I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9221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 between e-content and  MOOCs </a:t>
            </a:r>
            <a:r>
              <a:rPr lang="ms-MY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s-MY" b="1" dirty="0" smtClean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 noGrp="1"/>
          </p:cNvGrpSpPr>
          <p:nvPr>
            <p:ph idx="1"/>
          </p:nvPr>
        </p:nvGrpSpPr>
        <p:grpSpPr>
          <a:xfrm>
            <a:off x="6601643" y="1412776"/>
            <a:ext cx="5343972" cy="5117134"/>
            <a:chOff x="407479" y="1626238"/>
            <a:chExt cx="2164398" cy="4822246"/>
          </a:xfrm>
        </p:grpSpPr>
        <p:sp>
          <p:nvSpPr>
            <p:cNvPr id="5" name="Rectangle 4"/>
            <p:cNvSpPr/>
            <p:nvPr/>
          </p:nvSpPr>
          <p:spPr>
            <a:xfrm>
              <a:off x="407479" y="1626238"/>
              <a:ext cx="2012347" cy="1628600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407479" y="1786321"/>
              <a:ext cx="2164398" cy="4662163"/>
              <a:chOff x="407479" y="1786321"/>
              <a:chExt cx="2164398" cy="466216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62527" y="1786321"/>
                <a:ext cx="1524000" cy="1273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MOOCs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4137" y="3270423"/>
                <a:ext cx="2047740" cy="2834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7479" y="3113023"/>
                <a:ext cx="2012347" cy="333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2800" dirty="0" smtClean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MOOCs </a:t>
                </a:r>
                <a:r>
                  <a:rPr lang="en-US" sz="2800" dirty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has teacher-student groups where MOOC </a:t>
                </a:r>
                <a:r>
                  <a:rPr lang="en-US" sz="2800" dirty="0" smtClean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coordinator/teacher  </a:t>
                </a:r>
                <a:r>
                  <a:rPr lang="en-US" sz="2800" dirty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interacts with the learner. A learner can earn certificate/credit on successful completion of MOOCs course on SWAYAM.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>
          <a:xfrm>
            <a:off x="480964" y="1412777"/>
            <a:ext cx="5786462" cy="5256583"/>
            <a:chOff x="2801407" y="1645918"/>
            <a:chExt cx="2000780" cy="5141422"/>
          </a:xfrm>
        </p:grpSpPr>
        <p:sp>
          <p:nvSpPr>
            <p:cNvPr id="11" name="Rectangle 10"/>
            <p:cNvSpPr/>
            <p:nvPr/>
          </p:nvSpPr>
          <p:spPr>
            <a:xfrm>
              <a:off x="2851203" y="1645918"/>
              <a:ext cx="1717972" cy="1690331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00184" y="1742162"/>
              <a:ext cx="1294704" cy="1462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endPara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(OER)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1407" y="3431933"/>
              <a:ext cx="2000780" cy="335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25372" y="3739867"/>
              <a:ext cx="1793600" cy="2618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dirty="0" err="1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provides e-content   in four quadrants. It can be accessed as 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Open Educational Resource  (OER)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where no teacher support/hand-holding for students is available.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6370</TotalTime>
  <Words>1581</Words>
  <Application>Microsoft Office PowerPoint</Application>
  <PresentationFormat>Custom</PresentationFormat>
  <Paragraphs>224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Concourse</vt:lpstr>
      <vt:lpstr>Office Theme</vt:lpstr>
      <vt:lpstr>Slide 1</vt:lpstr>
      <vt:lpstr>Slide 2</vt:lpstr>
      <vt:lpstr> </vt:lpstr>
      <vt:lpstr>Slide 4</vt:lpstr>
      <vt:lpstr>Slide 5</vt:lpstr>
      <vt:lpstr>Slide 6</vt:lpstr>
      <vt:lpstr>Slide 7</vt:lpstr>
      <vt:lpstr>Slide 8</vt:lpstr>
      <vt:lpstr> Difference between e-content and  MOOCs  </vt:lpstr>
      <vt:lpstr>Slide 10</vt:lpstr>
      <vt:lpstr>Slide 11</vt:lpstr>
      <vt:lpstr> </vt:lpstr>
      <vt:lpstr> Structure of the MOOCs Course </vt:lpstr>
      <vt:lpstr>Slide 14</vt:lpstr>
      <vt:lpstr>Slide 15</vt:lpstr>
      <vt:lpstr>Slide 16</vt:lpstr>
      <vt:lpstr>Slide 17</vt:lpstr>
      <vt:lpstr>Slide 18</vt:lpstr>
      <vt:lpstr>Slide 19</vt:lpstr>
      <vt:lpstr> Expectations from New Course Coordinators</vt:lpstr>
      <vt:lpstr> Expectations from Course Coordinators of Repurposed MOOCs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</dc:creator>
  <cp:lastModifiedBy>Dr.Pankaj Mittal</cp:lastModifiedBy>
  <cp:revision>704</cp:revision>
  <dcterms:created xsi:type="dcterms:W3CDTF">2006-08-16T00:00:00Z</dcterms:created>
  <dcterms:modified xsi:type="dcterms:W3CDTF">2018-05-09T12:51:51Z</dcterms:modified>
</cp:coreProperties>
</file>